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76" r:id="rId2"/>
    <p:sldId id="277" r:id="rId3"/>
    <p:sldId id="270" r:id="rId4"/>
    <p:sldId id="271" r:id="rId5"/>
    <p:sldId id="272" r:id="rId6"/>
    <p:sldId id="273" r:id="rId7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DB54E-24BE-4D89-911E-932A167B2B3E}" type="datetimeFigureOut">
              <a:rPr lang="it-IT" smtClean="0"/>
              <a:pPr/>
              <a:t>22/07/2022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F8866-65D8-41CF-B0C6-EE75460DC6F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58725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38962-84E9-46A1-973A-BCF293D1D8FD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834F9-735A-4276-9F8D-FC55870EE6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5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493111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189248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900016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6620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68409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12637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81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94897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94919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43585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50493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logo"/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6132513"/>
            <a:ext cx="13716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74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84784"/>
            <a:ext cx="3176617" cy="4021290"/>
          </a:xfrm>
          <a:prstGeom prst="rect">
            <a:avLst/>
          </a:prstGeom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584056" y="908720"/>
            <a:ext cx="6452440" cy="55446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719138" lvl="1" indent="-261938">
              <a:spcBef>
                <a:spcPct val="20000"/>
              </a:spcBef>
              <a:spcAft>
                <a:spcPct val="22000"/>
              </a:spcAft>
              <a:buFontTx/>
              <a:buChar char="•"/>
            </a:pPr>
            <a:r>
              <a:rPr lang="ru-RU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Котел для установки вне помещения </a:t>
            </a:r>
            <a:r>
              <a:rPr lang="ru-RU" dirty="0">
                <a:solidFill>
                  <a:srgbClr val="C00000"/>
                </a:solidFill>
                <a:latin typeface="Trebuchet MS" pitchFamily="34" charset="0"/>
                <a:cs typeface="Arial" charset="0"/>
              </a:rPr>
              <a:t>(до –15°С)</a:t>
            </a:r>
          </a:p>
          <a:p>
            <a:pPr marL="719138" lvl="1" indent="-261938">
              <a:spcBef>
                <a:spcPct val="20000"/>
              </a:spcBef>
              <a:spcAft>
                <a:spcPct val="22000"/>
              </a:spcAft>
              <a:buFontTx/>
              <a:buChar char="•"/>
            </a:pPr>
            <a:r>
              <a:rPr lang="ru-RU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Ультратонкий корпус 770</a:t>
            </a:r>
            <a:r>
              <a:rPr lang="en-US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 x 470 x</a:t>
            </a:r>
            <a:r>
              <a:rPr lang="ru-RU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rebuchet MS" pitchFamily="34" charset="0"/>
                <a:cs typeface="Arial" charset="0"/>
              </a:rPr>
              <a:t>238 мм</a:t>
            </a:r>
          </a:p>
          <a:p>
            <a:pPr marL="719138" lvl="1" indent="-261938">
              <a:spcBef>
                <a:spcPct val="20000"/>
              </a:spcBef>
              <a:spcAft>
                <a:spcPct val="22000"/>
              </a:spcAft>
              <a:buFontTx/>
              <a:buChar char="•"/>
            </a:pPr>
            <a:r>
              <a:rPr lang="ru-RU" dirty="0">
                <a:solidFill>
                  <a:srgbClr val="C00000"/>
                </a:solidFill>
                <a:latin typeface="Trebuchet MS" pitchFamily="34" charset="0"/>
                <a:cs typeface="Arial" charset="0"/>
              </a:rPr>
              <a:t>Система адаптивной автоматической настройки горения </a:t>
            </a:r>
            <a:r>
              <a:rPr lang="en-US" dirty="0">
                <a:solidFill>
                  <a:srgbClr val="C00000"/>
                </a:solidFill>
                <a:latin typeface="Trebuchet MS" pitchFamily="34" charset="0"/>
                <a:cs typeface="Arial" charset="0"/>
              </a:rPr>
              <a:t>(GA) </a:t>
            </a:r>
            <a:r>
              <a:rPr lang="en-US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- </a:t>
            </a:r>
            <a:r>
              <a:rPr lang="ru-RU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при первом пуске не нужен газоанализатор</a:t>
            </a:r>
          </a:p>
          <a:p>
            <a:pPr marL="719138" lvl="1" indent="-261938">
              <a:spcBef>
                <a:spcPct val="20000"/>
              </a:spcBef>
              <a:spcAft>
                <a:spcPct val="22000"/>
              </a:spcAft>
              <a:buFontTx/>
              <a:buChar char="•"/>
            </a:pPr>
            <a:r>
              <a:rPr lang="ru-RU" dirty="0">
                <a:solidFill>
                  <a:srgbClr val="C00000"/>
                </a:solidFill>
                <a:latin typeface="Trebuchet MS" pitchFamily="34" charset="0"/>
                <a:cs typeface="Arial" charset="0"/>
              </a:rPr>
              <a:t>Быстрая перенастройка на сжиженный газ </a:t>
            </a:r>
            <a:r>
              <a:rPr lang="ru-RU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без дополнительных аксессуаров</a:t>
            </a:r>
          </a:p>
          <a:p>
            <a:pPr marL="719138" lvl="1" indent="-261938">
              <a:spcBef>
                <a:spcPct val="20000"/>
              </a:spcBef>
              <a:spcAft>
                <a:spcPct val="22000"/>
              </a:spcAft>
              <a:buFontTx/>
              <a:buChar char="•"/>
            </a:pPr>
            <a:r>
              <a:rPr lang="ru-RU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Встроенный электрический трехходовой клапан </a:t>
            </a:r>
            <a:r>
              <a:rPr lang="ru-RU" dirty="0">
                <a:solidFill>
                  <a:srgbClr val="C00000"/>
                </a:solidFill>
                <a:latin typeface="Trebuchet MS" pitchFamily="34" charset="0"/>
                <a:cs typeface="Arial" charset="0"/>
              </a:rPr>
              <a:t>с мотором</a:t>
            </a:r>
            <a:r>
              <a:rPr lang="ru-RU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, в том числе в одноконтурной модели</a:t>
            </a:r>
          </a:p>
          <a:p>
            <a:pPr marL="719138" lvl="1" indent="-261938">
              <a:spcBef>
                <a:spcPct val="20000"/>
              </a:spcBef>
              <a:spcAft>
                <a:spcPct val="22000"/>
              </a:spcAft>
              <a:buFontTx/>
              <a:buChar char="•"/>
            </a:pPr>
            <a:r>
              <a:rPr lang="ru-RU" dirty="0">
                <a:solidFill>
                  <a:srgbClr val="C00000"/>
                </a:solidFill>
                <a:latin typeface="Trebuchet MS" pitchFamily="34" charset="0"/>
                <a:cs typeface="Arial" charset="0"/>
              </a:rPr>
              <a:t>Панель дистанционного управления </a:t>
            </a:r>
            <a:r>
              <a:rPr lang="ru-RU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в комплекте</a:t>
            </a:r>
          </a:p>
          <a:p>
            <a:pPr marL="719138" lvl="1" indent="-261938">
              <a:spcBef>
                <a:spcPct val="20000"/>
              </a:spcBef>
              <a:spcAft>
                <a:spcPct val="22000"/>
              </a:spcAft>
              <a:buFontTx/>
              <a:buChar char="•"/>
            </a:pPr>
            <a:r>
              <a:rPr lang="ru-RU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Прогрессивный модуляционный циркуляционный насос</a:t>
            </a:r>
          </a:p>
          <a:p>
            <a:pPr marL="719138" lvl="1" indent="-261938">
              <a:spcBef>
                <a:spcPct val="20000"/>
              </a:spcBef>
              <a:spcAft>
                <a:spcPct val="22000"/>
              </a:spcAft>
              <a:buFontTx/>
              <a:buChar char="•"/>
            </a:pPr>
            <a:r>
              <a:rPr lang="ru-RU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Котлы адаптированы к российском условиям. Номинальная мощность при входном давлении газа </a:t>
            </a:r>
            <a:r>
              <a:rPr lang="ru-RU" dirty="0">
                <a:solidFill>
                  <a:srgbClr val="C00000"/>
                </a:solidFill>
                <a:latin typeface="Trebuchet MS" pitchFamily="34" charset="0"/>
                <a:cs typeface="Arial" charset="0"/>
              </a:rPr>
              <a:t>5 </a:t>
            </a:r>
            <a:r>
              <a:rPr lang="ru-RU" dirty="0" err="1">
                <a:solidFill>
                  <a:srgbClr val="C00000"/>
                </a:solidFill>
                <a:latin typeface="Trebuchet MS" pitchFamily="34" charset="0"/>
                <a:cs typeface="Arial" charset="0"/>
              </a:rPr>
              <a:t>мбар</a:t>
            </a:r>
            <a:endParaRPr lang="ru-RU" dirty="0">
              <a:solidFill>
                <a:srgbClr val="C00000"/>
              </a:solidFill>
              <a:latin typeface="Trebuchet MS" pitchFamily="34" charset="0"/>
              <a:cs typeface="Arial" charset="0"/>
            </a:endParaRPr>
          </a:p>
        </p:txBody>
      </p:sp>
      <p:sp>
        <p:nvSpPr>
          <p:cNvPr id="4" name="CasellaDiTesto 1"/>
          <p:cNvSpPr txBox="1"/>
          <p:nvPr/>
        </p:nvSpPr>
        <p:spPr>
          <a:xfrm>
            <a:off x="395536" y="118010"/>
            <a:ext cx="46085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9998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A999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3399">
                      <a:alpha val="75000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defPPr>
              <a:defRPr lang="it-IT"/>
            </a:defPPr>
            <a:lvl1pPr defTabSz="781050">
              <a:defRPr sz="3600" b="1">
                <a:solidFill>
                  <a:srgbClr val="005B9C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it-IT" sz="4000" dirty="0"/>
              <a:t>LUNA </a:t>
            </a:r>
            <a:r>
              <a:rPr lang="en-US" sz="4000" dirty="0"/>
              <a:t>AIR / IN Plus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23465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1"/>
          <p:cNvSpPr txBox="1"/>
          <p:nvPr/>
        </p:nvSpPr>
        <p:spPr>
          <a:xfrm>
            <a:off x="395536" y="118010"/>
            <a:ext cx="77048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9998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A999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3399">
                      <a:alpha val="75000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defPPr>
              <a:defRPr lang="it-IT"/>
            </a:defPPr>
            <a:lvl1pPr defTabSz="781050">
              <a:defRPr sz="3600" b="1">
                <a:solidFill>
                  <a:srgbClr val="005B9C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ru-RU" sz="4000" dirty="0"/>
              <a:t>Применение </a:t>
            </a:r>
            <a:r>
              <a:rPr lang="it-IT" sz="4000" dirty="0"/>
              <a:t>Luna AIR / IN Plus</a:t>
            </a:r>
            <a:endParaRPr lang="en-GB" sz="40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2267744" y="2315791"/>
            <a:ext cx="6560063" cy="4209553"/>
            <a:chOff x="2319132" y="2315791"/>
            <a:chExt cx="6560063" cy="4209553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66"/>
            <a:stretch/>
          </p:blipFill>
          <p:spPr>
            <a:xfrm>
              <a:off x="2319132" y="2356442"/>
              <a:ext cx="6560063" cy="41689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430016" y="2315791"/>
              <a:ext cx="129614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</p:grp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980728"/>
            <a:ext cx="7452320" cy="13681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/>
          <a:lstStyle/>
          <a:p>
            <a:pPr marL="719138" lvl="1" indent="-261938">
              <a:spcBef>
                <a:spcPct val="20000"/>
              </a:spcBef>
              <a:spcAft>
                <a:spcPct val="22000"/>
              </a:spcAft>
              <a:buFontTx/>
              <a:buChar char="•"/>
            </a:pPr>
            <a:r>
              <a:rPr lang="ru-RU" sz="2000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Неотапливаемые в постоянном режиме помещения (балкон, терраса, гараж, баня)</a:t>
            </a:r>
          </a:p>
          <a:p>
            <a:pPr marL="719138" lvl="1" indent="-261938">
              <a:spcBef>
                <a:spcPct val="20000"/>
              </a:spcBef>
              <a:spcAft>
                <a:spcPct val="22000"/>
              </a:spcAft>
              <a:buFontTx/>
              <a:buChar char="•"/>
            </a:pPr>
            <a:r>
              <a:rPr lang="ru-RU" sz="2000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Для установки вне помещения в городах с подходящим климатом: Сочи, Дербент, Ялта, Южно-Курильск, Махачкала</a:t>
            </a:r>
            <a:endParaRPr lang="ru-RU" sz="2000" dirty="0">
              <a:solidFill>
                <a:srgbClr val="FF0000"/>
              </a:solidFill>
              <a:latin typeface="Trebuchet MS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947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7950" y="115888"/>
            <a:ext cx="6912322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9998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A999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3399">
                      <a:alpha val="75000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781050"/>
            <a:r>
              <a:rPr lang="ru-RU" sz="3600" b="1" dirty="0">
                <a:solidFill>
                  <a:srgbClr val="005B9C"/>
                </a:solidFill>
                <a:latin typeface="Trebuchet MS" panose="020B0603020202020204" pitchFamily="34" charset="0"/>
              </a:rPr>
              <a:t>Три варианта установки</a:t>
            </a:r>
            <a:endParaRPr lang="it-IT" sz="3600" b="1" dirty="0">
              <a:solidFill>
                <a:srgbClr val="005B9C"/>
              </a:solidFill>
              <a:latin typeface="Trebuchet MS" panose="020B0603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1001078"/>
            <a:ext cx="2376264" cy="322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1124744"/>
            <a:ext cx="2232248" cy="3024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705" y="1052736"/>
            <a:ext cx="2952328" cy="391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1028593"/>
            <a:ext cx="1800200" cy="384183"/>
          </a:xfrm>
          <a:prstGeom prst="rect">
            <a:avLst/>
          </a:prstGeom>
        </p:spPr>
      </p:pic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3347864" y="5013176"/>
            <a:ext cx="207821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ru-RU" altLang="it-IT" b="1" dirty="0">
                <a:solidFill>
                  <a:srgbClr val="00B0F0"/>
                </a:solidFill>
                <a:latin typeface="Trebuchet MS" panose="020B0603020202020204" pitchFamily="34" charset="0"/>
              </a:rPr>
              <a:t>Установка под крышей</a:t>
            </a:r>
            <a:endParaRPr lang="en-US" altLang="it-IT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6372200" y="5013176"/>
            <a:ext cx="225800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ru-RU" altLang="it-IT" b="1" dirty="0">
                <a:solidFill>
                  <a:srgbClr val="00B0F0"/>
                </a:solidFill>
                <a:latin typeface="Trebuchet MS" panose="020B0603020202020204" pitchFamily="34" charset="0"/>
              </a:rPr>
              <a:t>Открытая установка</a:t>
            </a:r>
            <a:endParaRPr lang="en-US" altLang="it-IT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341672" y="5013176"/>
            <a:ext cx="199808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ru-RU" altLang="it-IT" b="1" dirty="0">
                <a:solidFill>
                  <a:srgbClr val="00B0F0"/>
                </a:solidFill>
                <a:latin typeface="Trebuchet MS" panose="020B0603020202020204" pitchFamily="34" charset="0"/>
              </a:rPr>
              <a:t>Встройка в стену</a:t>
            </a:r>
            <a:endParaRPr lang="en-US" altLang="it-IT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36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705" y="1196752"/>
            <a:ext cx="2952328" cy="391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856" y="4005064"/>
            <a:ext cx="5690136" cy="25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95537" y="5139526"/>
            <a:ext cx="187220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ru-RU" altLang="it-IT" b="1" dirty="0">
                <a:solidFill>
                  <a:srgbClr val="00B0F0"/>
                </a:solidFill>
                <a:latin typeface="Trebuchet MS" panose="020B0603020202020204" pitchFamily="34" charset="0"/>
              </a:rPr>
              <a:t>Установка в стене</a:t>
            </a:r>
            <a:endParaRPr lang="en-US" altLang="it-IT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07950" y="115888"/>
            <a:ext cx="8712522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9998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A999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3399">
                      <a:alpha val="75000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781050"/>
            <a:r>
              <a:rPr lang="ru-RU" sz="3600" b="1" dirty="0">
                <a:solidFill>
                  <a:srgbClr val="005B9C"/>
                </a:solidFill>
                <a:latin typeface="Trebuchet MS" panose="020B0603020202020204" pitchFamily="34" charset="0"/>
              </a:rPr>
              <a:t>Встройка в стену</a:t>
            </a:r>
            <a:endParaRPr lang="it-IT" sz="3600" b="1" dirty="0">
              <a:solidFill>
                <a:srgbClr val="005B9C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868144" y="846585"/>
            <a:ext cx="187220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en-US" altLang="it-IT" sz="7200" b="1" dirty="0">
                <a:solidFill>
                  <a:srgbClr val="00B0F0"/>
                </a:solidFill>
                <a:latin typeface="Trebuchet MS" pitchFamily="34" charset="0"/>
              </a:rPr>
              <a:t>+</a:t>
            </a:r>
          </a:p>
        </p:txBody>
      </p:sp>
      <p:grpSp>
        <p:nvGrpSpPr>
          <p:cNvPr id="16" name="Gruppo 15"/>
          <p:cNvGrpSpPr/>
          <p:nvPr/>
        </p:nvGrpSpPr>
        <p:grpSpPr>
          <a:xfrm>
            <a:off x="4427984" y="692696"/>
            <a:ext cx="2207183" cy="2517273"/>
            <a:chOff x="4427984" y="1074068"/>
            <a:chExt cx="2207183" cy="2517273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1425027"/>
              <a:ext cx="1598670" cy="2166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3"/>
            <p:cNvSpPr txBox="1">
              <a:spLocks noChangeArrowheads="1"/>
            </p:cNvSpPr>
            <p:nvPr/>
          </p:nvSpPr>
          <p:spPr bwMode="auto">
            <a:xfrm>
              <a:off x="4427984" y="1074068"/>
              <a:ext cx="220718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indent="0" algn="ctr" eaLnBrk="1" hangingPunct="1">
                <a:spcBef>
                  <a:spcPct val="50000"/>
                </a:spcBef>
              </a:pPr>
              <a:r>
                <a:rPr lang="en-US" altLang="it-IT" sz="2000" dirty="0">
                  <a:solidFill>
                    <a:srgbClr val="005B9C"/>
                  </a:solidFill>
                  <a:latin typeface="Trebuchet MS" pitchFamily="34" charset="0"/>
                  <a:cs typeface="Arial" charset="0"/>
                </a:rPr>
                <a:t>Luna AIR / IN Plus</a:t>
              </a:r>
            </a:p>
          </p:txBody>
        </p:sp>
      </p:grpSp>
      <p:grpSp>
        <p:nvGrpSpPr>
          <p:cNvPr id="17" name="Gruppo 16"/>
          <p:cNvGrpSpPr/>
          <p:nvPr/>
        </p:nvGrpSpPr>
        <p:grpSpPr>
          <a:xfrm>
            <a:off x="6975624" y="692696"/>
            <a:ext cx="1990368" cy="2595446"/>
            <a:chOff x="6975624" y="1074068"/>
            <a:chExt cx="1990368" cy="2595446"/>
          </a:xfrm>
        </p:grpSpPr>
        <p:sp>
          <p:nvSpPr>
            <p:cNvPr id="13" name="Text Box 3"/>
            <p:cNvSpPr txBox="1">
              <a:spLocks noChangeArrowheads="1"/>
            </p:cNvSpPr>
            <p:nvPr/>
          </p:nvSpPr>
          <p:spPr bwMode="auto">
            <a:xfrm>
              <a:off x="6975624" y="1074068"/>
              <a:ext cx="199036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it-IT"/>
              </a:defPPr>
              <a:lvl1pPr indent="0" algn="ctr">
                <a:spcBef>
                  <a:spcPct val="50000"/>
                </a:spcBef>
                <a:defRPr sz="1400" b="1">
                  <a:solidFill>
                    <a:srgbClr val="00B0F0"/>
                  </a:solidFill>
                  <a:latin typeface="Baxi Respond Bold CY" pitchFamily="2" charset="0"/>
                </a:defRPr>
              </a:lvl1pPr>
              <a:lvl2pPr marL="742950" indent="-285750" eaLnBrk="0" hangingPunct="0">
                <a:defRPr sz="2400"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latin typeface="Times New Roman" pitchFamily="18" charset="0"/>
                </a:defRPr>
              </a:lvl9pPr>
            </a:lstStyle>
            <a:p>
              <a:r>
                <a:rPr lang="en-US" altLang="it-IT" sz="2000" b="0" dirty="0">
                  <a:solidFill>
                    <a:srgbClr val="005B9C"/>
                  </a:solidFill>
                  <a:latin typeface="Trebuchet MS" pitchFamily="34" charset="0"/>
                  <a:cs typeface="Arial" charset="0"/>
                </a:rPr>
                <a:t>KHG71410991-</a:t>
              </a:r>
            </a:p>
          </p:txBody>
        </p:sp>
        <p:grpSp>
          <p:nvGrpSpPr>
            <p:cNvPr id="3" name="Gruppo 2"/>
            <p:cNvGrpSpPr>
              <a:grpSpLocks noChangeAspect="1"/>
            </p:cNvGrpSpPr>
            <p:nvPr/>
          </p:nvGrpSpPr>
          <p:grpSpPr>
            <a:xfrm>
              <a:off x="7339048" y="1538201"/>
              <a:ext cx="1105184" cy="2131313"/>
              <a:chOff x="329705" y="1196752"/>
              <a:chExt cx="2028272" cy="3911460"/>
            </a:xfrm>
          </p:grpSpPr>
          <p:pic>
            <p:nvPicPr>
              <p:cNvPr id="5" name="Picture 6"/>
              <p:cNvPicPr>
                <a:picLocks noChangeAspect="1" noChangeArrowheads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29705" y="1196752"/>
                <a:ext cx="2028272" cy="3911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" name="Rettangolo 1"/>
              <p:cNvSpPr/>
              <p:nvPr/>
            </p:nvSpPr>
            <p:spPr>
              <a:xfrm>
                <a:off x="426709" y="1248707"/>
                <a:ext cx="1908000" cy="3456384"/>
              </a:xfrm>
              <a:prstGeom prst="rect">
                <a:avLst/>
              </a:prstGeom>
              <a:solidFill>
                <a:schemeClr val="accent3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Trebuchet MS" panose="020B0603020202020204" pitchFamily="34" charset="0"/>
                </a:endParaRPr>
              </a:p>
            </p:txBody>
          </p:sp>
        </p:grpSp>
      </p:grp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6697075" y="3348989"/>
            <a:ext cx="23891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indent="0" algn="ctr">
              <a:spcBef>
                <a:spcPct val="50000"/>
              </a:spcBef>
              <a:defRPr sz="1400" b="1">
                <a:solidFill>
                  <a:srgbClr val="00B0F0"/>
                </a:solidFill>
                <a:latin typeface="Baxi Respond Bold CY" pitchFamily="2" charset="0"/>
              </a:defRPr>
            </a:lvl1pPr>
            <a:lvl2pPr marL="742950" indent="-285750" eaLnBrk="0" hangingPunct="0">
              <a:defRPr sz="2400">
                <a:latin typeface="Times New Roman" pitchFamily="18" charset="0"/>
              </a:defRPr>
            </a:lvl2pPr>
            <a:lvl3pPr marL="1143000" indent="-228600" eaLnBrk="0" hangingPunct="0">
              <a:defRPr sz="2400">
                <a:latin typeface="Times New Roman" pitchFamily="18" charset="0"/>
              </a:defRPr>
            </a:lvl3pPr>
            <a:lvl4pPr marL="1600200" indent="-228600" eaLnBrk="0" hangingPunct="0">
              <a:defRPr sz="2400">
                <a:latin typeface="Times New Roman" pitchFamily="18" charset="0"/>
              </a:defRPr>
            </a:lvl4pPr>
            <a:lvl5pPr marL="2057400" indent="-228600" eaLnBrk="0" hangingPunct="0">
              <a:defRPr sz="2400"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9pPr>
          </a:lstStyle>
          <a:p>
            <a:r>
              <a:rPr lang="ru-RU" altLang="it-IT" dirty="0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Металлический короб для встройки в стену</a:t>
            </a:r>
            <a:endParaRPr lang="en-US" altLang="it-IT" dirty="0">
              <a:solidFill>
                <a:srgbClr val="005B9C"/>
              </a:solidFill>
              <a:latin typeface="Trebuchet MS" panose="020B060302020202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66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8932" y="3833240"/>
            <a:ext cx="6059782" cy="276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07950" y="4178608"/>
            <a:ext cx="215857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ru-RU" altLang="it-IT" b="1" dirty="0">
                <a:solidFill>
                  <a:srgbClr val="00B0F0"/>
                </a:solidFill>
                <a:latin typeface="Trebuchet MS" panose="020B0603020202020204" pitchFamily="34" charset="0"/>
              </a:rPr>
              <a:t>Установка под крышей</a:t>
            </a:r>
            <a:endParaRPr lang="en-US" altLang="it-IT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7950" y="115888"/>
            <a:ext cx="8712522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9998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A999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3399">
                      <a:alpha val="75000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781050"/>
            <a:r>
              <a:rPr lang="ru-RU" sz="3600" b="1" dirty="0">
                <a:solidFill>
                  <a:srgbClr val="005B9C"/>
                </a:solidFill>
                <a:latin typeface="Trebuchet MS" panose="020B0603020202020204" pitchFamily="34" charset="0"/>
              </a:rPr>
              <a:t>Установка под крышей</a:t>
            </a:r>
            <a:endParaRPr lang="it-IT" sz="3600" b="1" dirty="0">
              <a:solidFill>
                <a:srgbClr val="005B9C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197" y="1124744"/>
            <a:ext cx="2232248" cy="3024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904837" y="1465039"/>
            <a:ext cx="17023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indent="0" algn="ctr">
              <a:spcBef>
                <a:spcPct val="50000"/>
              </a:spcBef>
              <a:defRPr sz="1400" b="1">
                <a:solidFill>
                  <a:srgbClr val="00B0F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defRPr sz="2400">
                <a:latin typeface="Times New Roman" pitchFamily="18" charset="0"/>
              </a:defRPr>
            </a:lvl2pPr>
            <a:lvl3pPr marL="1143000" indent="-228600" eaLnBrk="0" hangingPunct="0">
              <a:defRPr sz="2400">
                <a:latin typeface="Times New Roman" pitchFamily="18" charset="0"/>
              </a:defRPr>
            </a:lvl3pPr>
            <a:lvl4pPr marL="1600200" indent="-228600" eaLnBrk="0" hangingPunct="0">
              <a:defRPr sz="2400">
                <a:latin typeface="Times New Roman" pitchFamily="18" charset="0"/>
              </a:defRPr>
            </a:lvl4pPr>
            <a:lvl5pPr marL="2057400" indent="-228600" eaLnBrk="0" hangingPunct="0">
              <a:defRPr sz="2400"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9pPr>
          </a:lstStyle>
          <a:p>
            <a:r>
              <a:rPr lang="ru-RU" altLang="it-IT" sz="2000" dirty="0">
                <a:solidFill>
                  <a:srgbClr val="005B9C"/>
                </a:solidFill>
                <a:cs typeface="Arial" charset="0"/>
              </a:rPr>
              <a:t>7106980</a:t>
            </a:r>
            <a:endParaRPr lang="en-US" altLang="it-IT" sz="2000" dirty="0">
              <a:solidFill>
                <a:srgbClr val="005B9C"/>
              </a:solidFill>
              <a:cs typeface="Arial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601582" y="2708920"/>
            <a:ext cx="239148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indent="0" algn="ctr">
              <a:spcBef>
                <a:spcPct val="50000"/>
              </a:spcBef>
              <a:defRPr sz="1200">
                <a:solidFill>
                  <a:srgbClr val="00B0F0"/>
                </a:solidFill>
                <a:latin typeface="Baxi Respond Bold CY" pitchFamily="2" charset="0"/>
              </a:defRPr>
            </a:lvl1pPr>
            <a:lvl2pPr marL="742950" indent="-285750" eaLnBrk="0" hangingPunct="0">
              <a:defRPr sz="2400">
                <a:latin typeface="Times New Roman" pitchFamily="18" charset="0"/>
              </a:defRPr>
            </a:lvl2pPr>
            <a:lvl3pPr marL="1143000" indent="-228600" eaLnBrk="0" hangingPunct="0">
              <a:defRPr sz="2400">
                <a:latin typeface="Times New Roman" pitchFamily="18" charset="0"/>
              </a:defRPr>
            </a:lvl3pPr>
            <a:lvl4pPr marL="1600200" indent="-228600" eaLnBrk="0" hangingPunct="0">
              <a:defRPr sz="2400">
                <a:latin typeface="Times New Roman" pitchFamily="18" charset="0"/>
              </a:defRPr>
            </a:lvl4pPr>
            <a:lvl5pPr marL="2057400" indent="-228600" eaLnBrk="0" hangingPunct="0">
              <a:defRPr sz="2400"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9pPr>
          </a:lstStyle>
          <a:p>
            <a:r>
              <a:rPr lang="ru-RU" altLang="it-IT" sz="1400" b="1" dirty="0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Набор гидравлических присоединений уходящих сразу в стену</a:t>
            </a:r>
            <a:endParaRPr lang="en-US" altLang="it-IT" sz="1400" b="1" dirty="0">
              <a:solidFill>
                <a:srgbClr val="005B9C"/>
              </a:solidFill>
              <a:latin typeface="Trebuchet MS" panose="020B0603020202020204" pitchFamily="34" charset="0"/>
              <a:cs typeface="Arial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8932" y="1268760"/>
            <a:ext cx="1662749" cy="2253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1178" y="2027284"/>
            <a:ext cx="1130225" cy="58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2339752" y="867780"/>
            <a:ext cx="23762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en-US" altLang="it-IT" sz="2000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Luna AIR / IN Plus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5099" y="1916832"/>
            <a:ext cx="1553365" cy="637735"/>
          </a:xfrm>
          <a:prstGeom prst="rect">
            <a:avLst/>
          </a:prstGeom>
        </p:spPr>
      </p:pic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7240332" y="1484784"/>
            <a:ext cx="160839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indent="0" algn="ctr">
              <a:spcBef>
                <a:spcPct val="50000"/>
              </a:spcBef>
              <a:defRPr sz="1400" b="1">
                <a:solidFill>
                  <a:srgbClr val="00B0F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defRPr sz="2400">
                <a:latin typeface="Times New Roman" pitchFamily="18" charset="0"/>
              </a:defRPr>
            </a:lvl2pPr>
            <a:lvl3pPr marL="1143000" indent="-228600" eaLnBrk="0" hangingPunct="0">
              <a:defRPr sz="2400">
                <a:latin typeface="Times New Roman" pitchFamily="18" charset="0"/>
              </a:defRPr>
            </a:lvl3pPr>
            <a:lvl4pPr marL="1600200" indent="-228600" eaLnBrk="0" hangingPunct="0">
              <a:defRPr sz="2400">
                <a:latin typeface="Times New Roman" pitchFamily="18" charset="0"/>
              </a:defRPr>
            </a:lvl4pPr>
            <a:lvl5pPr marL="2057400" indent="-228600" eaLnBrk="0" hangingPunct="0">
              <a:defRPr sz="2400"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9pPr>
          </a:lstStyle>
          <a:p>
            <a:r>
              <a:rPr lang="en-US" altLang="it-IT" sz="2000" dirty="0">
                <a:solidFill>
                  <a:srgbClr val="005B9C"/>
                </a:solidFill>
                <a:cs typeface="Arial" charset="0"/>
              </a:rPr>
              <a:t>A7718787</a:t>
            </a: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6948264" y="2708920"/>
            <a:ext cx="217587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ru-RU" altLang="it-IT" sz="1400" b="1" dirty="0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Верхняя крышка для установки настенного котла LUNA </a:t>
            </a:r>
            <a:r>
              <a:rPr lang="ru-RU" altLang="it-IT" sz="1400" b="1" dirty="0" err="1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Duo-tec</a:t>
            </a:r>
            <a:r>
              <a:rPr lang="ru-RU" altLang="it-IT" sz="1400" b="1" dirty="0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 IN+ на улице</a:t>
            </a:r>
            <a:endParaRPr lang="en-US" altLang="it-IT" sz="1400" b="1" dirty="0">
              <a:solidFill>
                <a:srgbClr val="005B9C"/>
              </a:solidFill>
              <a:latin typeface="Trebuchet MS" panose="020B0603020202020204" pitchFamily="34" charset="0"/>
              <a:cs typeface="Arial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5796136" y="1364575"/>
            <a:ext cx="187220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en-US" altLang="it-IT" sz="7200" b="1" dirty="0">
                <a:solidFill>
                  <a:srgbClr val="00B0F0"/>
                </a:solidFill>
                <a:latin typeface="Trebuchet MS" panose="020B0603020202020204" pitchFamily="34" charset="0"/>
              </a:rPr>
              <a:t>+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5148063" y="971436"/>
            <a:ext cx="352839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ru-RU" altLang="it-IT" sz="1800" b="1" dirty="0">
                <a:solidFill>
                  <a:srgbClr val="00B050"/>
                </a:solidFill>
                <a:latin typeface="Trebuchet MS" panose="020B0603020202020204" pitchFamily="34" charset="0"/>
              </a:rPr>
              <a:t>Аксессуары по желанию</a:t>
            </a:r>
            <a:endParaRPr lang="en-US" altLang="it-IT" sz="1800" b="1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4067944" y="1412776"/>
            <a:ext cx="120223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en-US" altLang="it-IT" sz="7200" b="1" dirty="0">
                <a:solidFill>
                  <a:srgbClr val="00B0F0"/>
                </a:solidFill>
                <a:latin typeface="Trebuchet MS" panose="020B0603020202020204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55284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6" grpId="0"/>
      <p:bldP spid="18" grpId="0"/>
      <p:bldP spid="19" grpId="0"/>
      <p:bldP spid="21" grpId="0"/>
      <p:bldP spid="23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1367804"/>
            <a:ext cx="1662749" cy="2253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3843560"/>
            <a:ext cx="6001646" cy="275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23528" y="4725144"/>
            <a:ext cx="183426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ru-RU" altLang="it-IT" b="1" dirty="0">
                <a:solidFill>
                  <a:srgbClr val="00B0F0"/>
                </a:solidFill>
                <a:latin typeface="Trebuchet MS" panose="020B0603020202020204" pitchFamily="34" charset="0"/>
              </a:rPr>
              <a:t>Открытая установка</a:t>
            </a:r>
            <a:endParaRPr lang="en-US" altLang="it-IT" b="1" dirty="0">
              <a:solidFill>
                <a:srgbClr val="00B0F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813" y="1511820"/>
            <a:ext cx="2232248" cy="3024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407910"/>
            <a:ext cx="1800200" cy="384183"/>
          </a:xfrm>
          <a:prstGeom prst="rect">
            <a:avLst/>
          </a:prstGeom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07950" y="115888"/>
            <a:ext cx="9000554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9998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A999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33399">
                      <a:alpha val="75000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781050"/>
            <a:r>
              <a:rPr lang="ru-RU" sz="3600" b="1" dirty="0">
                <a:solidFill>
                  <a:srgbClr val="005B9C"/>
                </a:solidFill>
                <a:latin typeface="Trebuchet MS" panose="020B0603020202020204" pitchFamily="34" charset="0"/>
              </a:rPr>
              <a:t>Открытая установка  </a:t>
            </a:r>
            <a:endParaRPr lang="it-IT" sz="3600" b="1" dirty="0">
              <a:solidFill>
                <a:srgbClr val="005B9C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4010" y="1988840"/>
            <a:ext cx="1553365" cy="63773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6594" y="1988840"/>
            <a:ext cx="511830" cy="57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5194010" y="1484784"/>
            <a:ext cx="160839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indent="0" algn="ctr">
              <a:spcBef>
                <a:spcPct val="50000"/>
              </a:spcBef>
              <a:defRPr sz="1400" b="1">
                <a:solidFill>
                  <a:srgbClr val="00B0F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defRPr sz="2400">
                <a:latin typeface="Times New Roman" pitchFamily="18" charset="0"/>
              </a:defRPr>
            </a:lvl2pPr>
            <a:lvl3pPr marL="1143000" indent="-228600" eaLnBrk="0" hangingPunct="0">
              <a:defRPr sz="2400">
                <a:latin typeface="Times New Roman" pitchFamily="18" charset="0"/>
              </a:defRPr>
            </a:lvl3pPr>
            <a:lvl4pPr marL="1600200" indent="-228600" eaLnBrk="0" hangingPunct="0">
              <a:defRPr sz="2400">
                <a:latin typeface="Times New Roman" pitchFamily="18" charset="0"/>
              </a:defRPr>
            </a:lvl4pPr>
            <a:lvl5pPr marL="2057400" indent="-228600" eaLnBrk="0" hangingPunct="0">
              <a:defRPr sz="2400"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9pPr>
          </a:lstStyle>
          <a:p>
            <a:r>
              <a:rPr lang="en-US" altLang="it-IT" sz="2000" dirty="0">
                <a:solidFill>
                  <a:srgbClr val="005B9C"/>
                </a:solidFill>
                <a:cs typeface="Arial" charset="0"/>
              </a:rPr>
              <a:t>A7718787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4164174" y="1583828"/>
            <a:ext cx="119991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en-US" altLang="it-IT" sz="7200" b="1" dirty="0">
                <a:solidFill>
                  <a:srgbClr val="00B0F0"/>
                </a:solidFill>
                <a:latin typeface="Trebuchet MS" panose="020B0603020202020204" pitchFamily="34" charset="0"/>
              </a:rPr>
              <a:t>+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4644008" y="2708920"/>
            <a:ext cx="2424049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ru-RU" altLang="it-IT" sz="1400" b="1" dirty="0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Верхняя крышка для установки настенного котла LUNA </a:t>
            </a:r>
            <a:r>
              <a:rPr lang="ru-RU" altLang="it-IT" sz="1400" b="1" dirty="0" err="1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Duo-tec</a:t>
            </a:r>
            <a:r>
              <a:rPr lang="ru-RU" altLang="it-IT" sz="1400" b="1" dirty="0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 IN+ на улице</a:t>
            </a:r>
            <a:endParaRPr lang="en-US" altLang="it-IT" sz="1400" b="1" dirty="0">
              <a:solidFill>
                <a:srgbClr val="005B9C"/>
              </a:solidFill>
              <a:latin typeface="Trebuchet MS" panose="020B0603020202020204" pitchFamily="34" charset="0"/>
              <a:cs typeface="Arial" charset="0"/>
            </a:endParaRP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6298352" y="1580599"/>
            <a:ext cx="187220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en-US" altLang="it-IT" sz="7200" b="1" dirty="0">
                <a:solidFill>
                  <a:srgbClr val="00B0F0"/>
                </a:solidFill>
                <a:latin typeface="Trebuchet MS" pitchFamily="34" charset="0"/>
              </a:rPr>
              <a:t>+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7140065" y="1484784"/>
            <a:ext cx="19647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indent="0" algn="ctr">
              <a:spcBef>
                <a:spcPct val="50000"/>
              </a:spcBef>
              <a:defRPr sz="1400" b="1">
                <a:solidFill>
                  <a:srgbClr val="00B0F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defRPr sz="2400">
                <a:latin typeface="Times New Roman" pitchFamily="18" charset="0"/>
              </a:defRPr>
            </a:lvl2pPr>
            <a:lvl3pPr marL="1143000" indent="-228600" eaLnBrk="0" hangingPunct="0">
              <a:defRPr sz="2400">
                <a:latin typeface="Times New Roman" pitchFamily="18" charset="0"/>
              </a:defRPr>
            </a:lvl3pPr>
            <a:lvl4pPr marL="1600200" indent="-228600" eaLnBrk="0" hangingPunct="0">
              <a:defRPr sz="2400">
                <a:latin typeface="Times New Roman" pitchFamily="18" charset="0"/>
              </a:defRPr>
            </a:lvl4pPr>
            <a:lvl5pPr marL="2057400" indent="-228600" eaLnBrk="0" hangingPunct="0">
              <a:defRPr sz="2400"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9pPr>
          </a:lstStyle>
          <a:p>
            <a:r>
              <a:rPr lang="en-US" altLang="it-IT" sz="2000" dirty="0">
                <a:solidFill>
                  <a:srgbClr val="005B9C"/>
                </a:solidFill>
                <a:cs typeface="Arial" charset="0"/>
              </a:rPr>
              <a:t>KHG71411101</a:t>
            </a: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6954829" y="2708920"/>
            <a:ext cx="218917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ru-RU" altLang="it-IT" sz="1400" b="1" dirty="0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Выходной адаптер B23 полипропиленовый с забором воздуха </a:t>
            </a:r>
            <a:r>
              <a:rPr lang="ru-RU" altLang="it-IT" sz="1400" b="1" dirty="0" err="1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диам</a:t>
            </a:r>
            <a:r>
              <a:rPr lang="ru-RU" altLang="it-IT" sz="1400" b="1" dirty="0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.</a:t>
            </a:r>
            <a:r>
              <a:rPr lang="en-US" altLang="it-IT" sz="1400" b="1" dirty="0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 </a:t>
            </a:r>
            <a:r>
              <a:rPr lang="ru-RU" altLang="it-IT" sz="1400" b="1" dirty="0">
                <a:solidFill>
                  <a:srgbClr val="005B9C"/>
                </a:solidFill>
                <a:latin typeface="Trebuchet MS" panose="020B0603020202020204" pitchFamily="34" charset="0"/>
                <a:cs typeface="Arial" charset="0"/>
              </a:rPr>
              <a:t>80мм </a:t>
            </a:r>
            <a:endParaRPr lang="en-US" altLang="it-IT" sz="1400" b="1" dirty="0">
              <a:solidFill>
                <a:srgbClr val="005B9C"/>
              </a:solidFill>
              <a:latin typeface="Trebuchet MS" panose="020B0603020202020204" pitchFamily="34" charset="0"/>
              <a:cs typeface="Arial" charset="0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5508104" y="1043444"/>
            <a:ext cx="32095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ru-RU" altLang="it-IT" sz="1800" b="1" dirty="0">
                <a:solidFill>
                  <a:srgbClr val="FF0000"/>
                </a:solidFill>
                <a:latin typeface="Trebuchet MS" panose="020B0603020202020204" pitchFamily="34" charset="0"/>
              </a:rPr>
              <a:t>Обязательные аксессуары</a:t>
            </a:r>
            <a:endParaRPr lang="en-US" altLang="it-IT" sz="18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2555776" y="980728"/>
            <a:ext cx="22914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spcBef>
                <a:spcPct val="50000"/>
              </a:spcBef>
            </a:pPr>
            <a:r>
              <a:rPr lang="en-US" altLang="it-IT" sz="2000" dirty="0">
                <a:solidFill>
                  <a:srgbClr val="005B9C"/>
                </a:solidFill>
                <a:latin typeface="Trebuchet MS" pitchFamily="34" charset="0"/>
                <a:cs typeface="Arial" charset="0"/>
              </a:rPr>
              <a:t>Luna AIR / IN Plus</a:t>
            </a:r>
          </a:p>
        </p:txBody>
      </p:sp>
    </p:spTree>
    <p:extLst>
      <p:ext uri="{BB962C8B-B14F-4D97-AF65-F5344CB8AC3E}">
        <p14:creationId xmlns:p14="http://schemas.microsoft.com/office/powerpoint/2010/main" val="292339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2" grpId="0"/>
      <p:bldP spid="23" grpId="0"/>
      <p:bldP spid="24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27231</TotalTime>
  <Words>227</Words>
  <Application>Microsoft Office PowerPoint</Application>
  <PresentationFormat>Экран (4:3)</PresentationFormat>
  <Paragraphs>42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Calibri</vt:lpstr>
      <vt:lpstr>Times New Roman</vt:lpstr>
      <vt:lpstr>Trebuchet MS</vt:lpstr>
      <vt:lpstr>Struttura predefinita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BAXI S.p.A.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Bosa Federico</dc:creator>
  <cp:lastModifiedBy>Andrey Fomin</cp:lastModifiedBy>
  <cp:revision>48</cp:revision>
  <cp:lastPrinted>2016-04-20T12:47:50Z</cp:lastPrinted>
  <dcterms:created xsi:type="dcterms:W3CDTF">2015-01-26T11:23:45Z</dcterms:created>
  <dcterms:modified xsi:type="dcterms:W3CDTF">2022-07-22T13:06:23Z</dcterms:modified>
</cp:coreProperties>
</file>