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6"/>
  </p:notesMasterIdLst>
  <p:sldIdLst>
    <p:sldId id="256" r:id="rId3"/>
    <p:sldId id="292" r:id="rId4"/>
    <p:sldId id="297" r:id="rId5"/>
    <p:sldId id="298" r:id="rId6"/>
    <p:sldId id="299" r:id="rId7"/>
    <p:sldId id="382" r:id="rId8"/>
    <p:sldId id="350" r:id="rId9"/>
    <p:sldId id="300" r:id="rId10"/>
    <p:sldId id="381" r:id="rId11"/>
    <p:sldId id="471" r:id="rId12"/>
    <p:sldId id="494" r:id="rId13"/>
    <p:sldId id="493" r:id="rId14"/>
    <p:sldId id="415" r:id="rId15"/>
    <p:sldId id="517" r:id="rId16"/>
    <p:sldId id="519" r:id="rId17"/>
    <p:sldId id="520" r:id="rId18"/>
    <p:sldId id="518" r:id="rId19"/>
    <p:sldId id="447" r:id="rId20"/>
    <p:sldId id="448" r:id="rId21"/>
    <p:sldId id="449" r:id="rId22"/>
    <p:sldId id="546" r:id="rId23"/>
    <p:sldId id="547" r:id="rId24"/>
    <p:sldId id="548" r:id="rId25"/>
    <p:sldId id="301" r:id="rId26"/>
    <p:sldId id="304" r:id="rId27"/>
    <p:sldId id="306" r:id="rId28"/>
    <p:sldId id="552" r:id="rId29"/>
    <p:sldId id="551" r:id="rId30"/>
    <p:sldId id="553" r:id="rId31"/>
    <p:sldId id="549" r:id="rId32"/>
    <p:sldId id="550" r:id="rId33"/>
    <p:sldId id="416" r:id="rId34"/>
    <p:sldId id="314" r:id="rId35"/>
    <p:sldId id="316" r:id="rId36"/>
    <p:sldId id="317" r:id="rId37"/>
    <p:sldId id="318" r:id="rId38"/>
    <p:sldId id="319" r:id="rId39"/>
    <p:sldId id="569" r:id="rId40"/>
    <p:sldId id="320" r:id="rId41"/>
    <p:sldId id="321" r:id="rId42"/>
    <p:sldId id="322" r:id="rId43"/>
    <p:sldId id="324" r:id="rId44"/>
    <p:sldId id="329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1CD408C-C484-490A-8C75-E7B148F78A9E}">
          <p14:sldIdLst>
            <p14:sldId id="256"/>
            <p14:sldId id="292"/>
            <p14:sldId id="297"/>
            <p14:sldId id="298"/>
          </p14:sldIdLst>
        </p14:section>
        <p14:section name="Раздел без заголовка" id="{7113A194-901E-45F8-812A-04C6550D7708}">
          <p14:sldIdLst>
            <p14:sldId id="299"/>
            <p14:sldId id="382"/>
            <p14:sldId id="350"/>
            <p14:sldId id="300"/>
            <p14:sldId id="381"/>
            <p14:sldId id="471"/>
            <p14:sldId id="494"/>
            <p14:sldId id="493"/>
            <p14:sldId id="415"/>
            <p14:sldId id="517"/>
            <p14:sldId id="519"/>
            <p14:sldId id="520"/>
            <p14:sldId id="518"/>
            <p14:sldId id="447"/>
            <p14:sldId id="448"/>
            <p14:sldId id="449"/>
            <p14:sldId id="546"/>
            <p14:sldId id="547"/>
            <p14:sldId id="548"/>
            <p14:sldId id="301"/>
            <p14:sldId id="304"/>
            <p14:sldId id="306"/>
            <p14:sldId id="552"/>
            <p14:sldId id="551"/>
            <p14:sldId id="553"/>
            <p14:sldId id="549"/>
            <p14:sldId id="550"/>
            <p14:sldId id="416"/>
            <p14:sldId id="314"/>
            <p14:sldId id="316"/>
            <p14:sldId id="317"/>
            <p14:sldId id="318"/>
            <p14:sldId id="319"/>
            <p14:sldId id="569"/>
            <p14:sldId id="320"/>
            <p14:sldId id="321"/>
            <p14:sldId id="322"/>
            <p14:sldId id="324"/>
            <p14:sldId id="32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27" userDrawn="1">
          <p15:clr>
            <a:srgbClr val="A4A3A4"/>
          </p15:clr>
        </p15:guide>
        <p15:guide id="2" pos="28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40E1E"/>
    <a:srgbClr val="0066FF"/>
    <a:srgbClr val="DDDDDB"/>
    <a:srgbClr val="FCE4ED"/>
    <a:srgbClr val="DDDDDD"/>
    <a:srgbClr val="BE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24" autoAdjust="0"/>
  </p:normalViewPr>
  <p:slideViewPr>
    <p:cSldViewPr showGuides="1">
      <p:cViewPr varScale="1">
        <p:scale>
          <a:sx n="84" d="100"/>
          <a:sy n="84" d="100"/>
        </p:scale>
        <p:origin x="1426" y="72"/>
      </p:cViewPr>
      <p:guideLst>
        <p:guide orient="horz" pos="2227"/>
        <p:guide pos="28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notesMaster" Target="notesMasters/notesMaster1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1D92C-A27B-432D-A805-0AD9C5AD463F}" type="datetimeFigureOut">
              <a:rPr lang="ru-RU" smtClean="0"/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C3F168-766F-4DAC-AB99-6DF03B5C379A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80703-CE4D-4AE0-9D90-CDD2F1BE38EC}" type="datetime1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4DC37-B914-4C23-827E-EA1648FECF8A}" type="datetime1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E2B5-97B5-48ED-970C-A4BC8D6B9016}" type="datetime1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91798-B419-448C-8603-AE83E9A24B40}" type="datetime1">
              <a:rPr lang="ru-RU" smtClean="0"/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F6BF-B0F7-43DB-A7DB-DD8DB547FD11}" type="datetime1">
              <a:rPr lang="ru-RU" smtClean="0"/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9E55-3D8D-40B8-8855-1D201B60A5DB}" type="datetime1">
              <a:rPr lang="ru-RU" smtClean="0"/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D7C1-5E9A-4C50-9B6E-4C97E9592C53}" type="datetime1">
              <a:rPr lang="ru-RU" smtClean="0"/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1C1C6-1A29-45C0-ABAE-E5DB6261A731}" type="datetime1">
              <a:rPr lang="ru-RU" smtClean="0"/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AB7C-48A7-4952-9F49-0065D92824EE}" type="datetime1">
              <a:rPr lang="ru-RU" smtClean="0"/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FF426-C8A0-4C1F-94A2-C2351D30D3E2}" type="datetime1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3CF02-14C1-42F0-A688-0D76DFDE0AC5}" type="datetime1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C31D5-4A60-42E0-9794-5BECAECBBD89}" type="datetime1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7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8.png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9.pn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0.png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1.png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2.png"/><Relationship Id="rId2" Type="http://schemas.openxmlformats.org/officeDocument/2006/relationships/image" Target="../media/image34.png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4.png"/><Relationship Id="rId3" Type="http://schemas.openxmlformats.org/officeDocument/2006/relationships/image" Target="../media/image34.png"/><Relationship Id="rId2" Type="http://schemas.openxmlformats.org/officeDocument/2006/relationships/image" Target="../media/image43.png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7.png"/><Relationship Id="rId3" Type="http://schemas.openxmlformats.org/officeDocument/2006/relationships/image" Target="../media/image32.png"/><Relationship Id="rId2" Type="http://schemas.openxmlformats.org/officeDocument/2006/relationships/image" Target="../media/image46.png"/><Relationship Id="rId1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18.png"/><Relationship Id="rId1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3" Type="http://schemas.openxmlformats.org/officeDocument/2006/relationships/image" Target="../media/image50.png"/><Relationship Id="rId2" Type="http://schemas.openxmlformats.org/officeDocument/2006/relationships/image" Target="../media/image18.png"/><Relationship Id="rId1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5.png"/><Relationship Id="rId3" Type="http://schemas.openxmlformats.org/officeDocument/2006/relationships/image" Target="../media/image8.png"/><Relationship Id="rId2" Type="http://schemas.openxmlformats.org/officeDocument/2006/relationships/image" Target="../media/image54.png"/><Relationship Id="rId1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6.png"/><Relationship Id="rId1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9.png"/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8.png"/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8.png"/><Relationship Id="rId3" Type="http://schemas.openxmlformats.org/officeDocument/2006/relationships/image" Target="../media/image62.png"/><Relationship Id="rId2" Type="http://schemas.openxmlformats.org/officeDocument/2006/relationships/image" Target="../media/image60.png"/><Relationship Id="rId1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8.png"/><Relationship Id="rId2" Type="http://schemas.openxmlformats.org/officeDocument/2006/relationships/image" Target="../media/image63.png"/><Relationship Id="rId1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66.png"/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5.png"/><Relationship Id="rId2" Type="http://schemas.openxmlformats.org/officeDocument/2006/relationships/image" Target="../media/image67.png"/><Relationship Id="rId1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5.png"/><Relationship Id="rId7" Type="http://schemas.openxmlformats.org/officeDocument/2006/relationships/image" Target="../media/image73.png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2.png"/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8.png"/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296733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5204" y="6021288"/>
            <a:ext cx="760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РАЗДЕЛ 6. НАСОСЫ И НАСОСНЫЕ УСТАНОВКИ.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45" y="1290320"/>
            <a:ext cx="8982075" cy="4276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903316" y="1124744"/>
            <a:ext cx="752088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Насосы</a:t>
            </a:r>
            <a:endParaRPr lang="ru-RU" dirty="0">
              <a:solidFill>
                <a:srgbClr val="C00000"/>
              </a:solidFill>
            </a:endParaRPr>
          </a:p>
          <a:p>
            <a:pPr algn="just"/>
            <a:r>
              <a:rPr lang="ru-RU" dirty="0"/>
              <a:t>Насосы – гидравлические машины, в которых энергия приводного двигателя передается перекачиваемой жидкости. Эта энергия расходуется на подъем воды и преодоление ею сопротивлений системы</a:t>
            </a:r>
            <a:r>
              <a:rPr lang="ru-RU" dirty="0" smtClean="0"/>
              <a:t>.</a:t>
            </a:r>
            <a:endParaRPr lang="en-US" dirty="0" smtClean="0"/>
          </a:p>
          <a:p>
            <a:pPr algn="just"/>
            <a:endParaRPr lang="ru-RU" dirty="0"/>
          </a:p>
          <a:p>
            <a:pPr algn="just"/>
            <a:r>
              <a:rPr lang="ru-RU" b="1" dirty="0">
                <a:solidFill>
                  <a:srgbClr val="C00000"/>
                </a:solidFill>
              </a:rPr>
              <a:t>Параметры насосов</a:t>
            </a:r>
            <a:r>
              <a:rPr lang="ru-RU" dirty="0">
                <a:solidFill>
                  <a:srgbClr val="C00000"/>
                </a:solidFill>
              </a:rPr>
              <a:t>:</a:t>
            </a:r>
            <a:endParaRPr lang="ru-RU" dirty="0">
              <a:solidFill>
                <a:srgbClr val="C00000"/>
              </a:solidFill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Напор</a:t>
            </a:r>
            <a:r>
              <a:rPr lang="ru-RU" dirty="0"/>
              <a:t> – это высота, на которую может быть поднят 1кг перекачиваемой жидкости за счет энергии,  сообщаемой ей насосом. Обозначается «Н», единицы измерения (м. </a:t>
            </a:r>
            <a:r>
              <a:rPr lang="ru-RU" dirty="0" err="1"/>
              <a:t>вод.ст</a:t>
            </a:r>
            <a:r>
              <a:rPr lang="ru-RU" dirty="0" smtClean="0"/>
              <a:t>.)</a:t>
            </a:r>
            <a:endParaRPr lang="en-US" dirty="0" smtClean="0"/>
          </a:p>
          <a:p>
            <a:pPr algn="just"/>
            <a:endParaRPr lang="ru-RU" dirty="0"/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Расход</a:t>
            </a:r>
            <a:r>
              <a:rPr lang="ru-RU" dirty="0"/>
              <a:t> (подача насоса) -  определяется как объем воды, который должен быть подан за указанное время. Обозначается «</a:t>
            </a:r>
            <a:r>
              <a:rPr lang="en-US" dirty="0"/>
              <a:t>Q</a:t>
            </a:r>
            <a:r>
              <a:rPr lang="ru-RU" dirty="0"/>
              <a:t>», единицы измерения (м³/час; л/мин.; л/с</a:t>
            </a:r>
            <a:r>
              <a:rPr lang="ru-RU" dirty="0" smtClean="0"/>
              <a:t>).</a:t>
            </a:r>
            <a:endParaRPr lang="en-US" dirty="0" smtClean="0"/>
          </a:p>
          <a:p>
            <a:endParaRPr lang="ru-RU" dirty="0"/>
          </a:p>
          <a:p>
            <a:r>
              <a:rPr lang="ru-RU" b="1" dirty="0">
                <a:solidFill>
                  <a:srgbClr val="C00000"/>
                </a:solidFill>
              </a:rPr>
              <a:t>Перевод единиц:</a:t>
            </a:r>
            <a:endParaRPr lang="ru-RU" dirty="0">
              <a:solidFill>
                <a:srgbClr val="C00000"/>
              </a:solidFill>
            </a:endParaRPr>
          </a:p>
          <a:p>
            <a:r>
              <a:rPr lang="en-US" dirty="0"/>
              <a:t>Q </a:t>
            </a:r>
            <a:r>
              <a:rPr lang="ru-RU" dirty="0"/>
              <a:t>(м³/час) / 3,6 = </a:t>
            </a:r>
            <a:r>
              <a:rPr lang="en-US" dirty="0"/>
              <a:t>Q </a:t>
            </a:r>
            <a:r>
              <a:rPr lang="ru-RU" dirty="0"/>
              <a:t>(л/с)</a:t>
            </a:r>
            <a:endParaRPr lang="ru-RU" dirty="0"/>
          </a:p>
          <a:p>
            <a:r>
              <a:rPr lang="en-US" dirty="0"/>
              <a:t>Q</a:t>
            </a:r>
            <a:r>
              <a:rPr lang="ru-RU" dirty="0"/>
              <a:t> (л/с) * 3,6 = </a:t>
            </a:r>
            <a:r>
              <a:rPr lang="en-US" dirty="0"/>
              <a:t>Q</a:t>
            </a:r>
            <a:r>
              <a:rPr lang="ru-RU" dirty="0"/>
              <a:t> (м³/час)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/>
          <p:nvPr/>
        </p:nvSpPr>
        <p:spPr>
          <a:xfrm>
            <a:off x="3419872" y="760144"/>
            <a:ext cx="3353543" cy="5116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400" b="1" dirty="0" smtClean="0">
                <a:solidFill>
                  <a:srgbClr val="C00000"/>
                </a:solidFill>
              </a:rPr>
              <a:t>Классификация насосов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1559" y="1603177"/>
            <a:ext cx="280831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AutoNum type="arabicPeriod"/>
            </a:pPr>
            <a:r>
              <a:rPr lang="ru-RU" sz="1200" b="1" dirty="0" smtClean="0">
                <a:solidFill>
                  <a:srgbClr val="7030A0"/>
                </a:solidFill>
              </a:rPr>
              <a:t>По </a:t>
            </a:r>
            <a:r>
              <a:rPr lang="ru-RU" sz="1200" b="1" dirty="0">
                <a:solidFill>
                  <a:srgbClr val="7030A0"/>
                </a:solidFill>
              </a:rPr>
              <a:t>области </a:t>
            </a:r>
            <a:r>
              <a:rPr lang="ru-RU" sz="1200" b="1" dirty="0" smtClean="0">
                <a:solidFill>
                  <a:srgbClr val="7030A0"/>
                </a:solidFill>
              </a:rPr>
              <a:t>применения для</a:t>
            </a:r>
            <a:r>
              <a:rPr lang="ru-RU" sz="1200" dirty="0" smtClean="0"/>
              <a:t>: </a:t>
            </a:r>
            <a:endParaRPr lang="ru-RU" sz="1200" dirty="0" smtClean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 smtClean="0"/>
              <a:t>Отопления</a:t>
            </a:r>
            <a:r>
              <a:rPr lang="ru-RU" sz="1200" dirty="0"/>
              <a:t>, </a:t>
            </a:r>
            <a:endParaRPr lang="ru-RU" sz="1200" dirty="0" smtClean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 smtClean="0"/>
              <a:t>Водоснабжения</a:t>
            </a:r>
            <a:r>
              <a:rPr lang="ru-RU" sz="1200" dirty="0"/>
              <a:t>, </a:t>
            </a:r>
            <a:endParaRPr lang="ru-RU" sz="1200" dirty="0" smtClean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/>
              <a:t>Д</a:t>
            </a:r>
            <a:r>
              <a:rPr lang="ru-RU" sz="1200" dirty="0" smtClean="0"/>
              <a:t>ренажа</a:t>
            </a:r>
            <a:r>
              <a:rPr lang="ru-RU" sz="1200" dirty="0"/>
              <a:t>, </a:t>
            </a:r>
            <a:endParaRPr lang="ru-RU" sz="1200" dirty="0" smtClean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/>
              <a:t>К</a:t>
            </a:r>
            <a:r>
              <a:rPr lang="ru-RU" sz="1200" dirty="0" smtClean="0"/>
              <a:t>анализации </a:t>
            </a:r>
            <a:r>
              <a:rPr lang="ru-RU" sz="1200" dirty="0"/>
              <a:t>и пр.</a:t>
            </a:r>
            <a:endParaRPr lang="ru-RU" sz="1200" dirty="0"/>
          </a:p>
          <a:p>
            <a:pPr lvl="0">
              <a:lnSpc>
                <a:spcPct val="150000"/>
              </a:lnSpc>
            </a:pPr>
            <a:r>
              <a:rPr lang="ru-RU" sz="1200" b="1" dirty="0" smtClean="0">
                <a:solidFill>
                  <a:srgbClr val="7030A0"/>
                </a:solidFill>
              </a:rPr>
              <a:t>2. По </a:t>
            </a:r>
            <a:r>
              <a:rPr lang="ru-RU" sz="1200" b="1" dirty="0">
                <a:solidFill>
                  <a:srgbClr val="7030A0"/>
                </a:solidFill>
              </a:rPr>
              <a:t>расположению насоса относительно </a:t>
            </a:r>
            <a:r>
              <a:rPr lang="ru-RU" sz="1200" b="1" dirty="0" smtClean="0">
                <a:solidFill>
                  <a:srgbClr val="7030A0"/>
                </a:solidFill>
              </a:rPr>
              <a:t>перекачиваемой </a:t>
            </a:r>
            <a:r>
              <a:rPr lang="ru-RU" sz="1200" b="1" dirty="0">
                <a:solidFill>
                  <a:srgbClr val="7030A0"/>
                </a:solidFill>
              </a:rPr>
              <a:t>среды:  </a:t>
            </a:r>
            <a:endParaRPr lang="ru-RU" sz="1200" b="1" dirty="0" smtClean="0">
              <a:solidFill>
                <a:srgbClr val="7030A0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 smtClean="0"/>
              <a:t>Поверхностные,</a:t>
            </a:r>
            <a:endParaRPr lang="ru-RU" sz="1200" dirty="0" smtClean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 smtClean="0"/>
              <a:t>Погружные</a:t>
            </a:r>
            <a:r>
              <a:rPr lang="ru-RU" sz="1200" dirty="0"/>
              <a:t>.</a:t>
            </a:r>
            <a:endParaRPr lang="ru-RU" sz="1200" dirty="0"/>
          </a:p>
          <a:p>
            <a:pPr lvl="0">
              <a:lnSpc>
                <a:spcPct val="150000"/>
              </a:lnSpc>
            </a:pPr>
            <a:r>
              <a:rPr lang="ru-RU" sz="1200" b="1" dirty="0" smtClean="0">
                <a:solidFill>
                  <a:srgbClr val="7030A0"/>
                </a:solidFill>
              </a:rPr>
              <a:t>3. По </a:t>
            </a:r>
            <a:r>
              <a:rPr lang="ru-RU" sz="1200" b="1" dirty="0">
                <a:solidFill>
                  <a:srgbClr val="7030A0"/>
                </a:solidFill>
              </a:rPr>
              <a:t>назначению</a:t>
            </a:r>
            <a:r>
              <a:rPr lang="ru-RU" sz="1200" b="1" dirty="0" smtClean="0">
                <a:solidFill>
                  <a:srgbClr val="7030A0"/>
                </a:solidFill>
              </a:rPr>
              <a:t>:  </a:t>
            </a:r>
            <a:endParaRPr lang="ru-RU" sz="1200" b="1" dirty="0" smtClean="0">
              <a:solidFill>
                <a:srgbClr val="7030A0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 smtClean="0"/>
              <a:t>Циркуляционные,</a:t>
            </a:r>
            <a:endParaRPr lang="ru-RU" sz="1200" dirty="0" smtClean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 err="1" smtClean="0"/>
              <a:t>Повысительные</a:t>
            </a:r>
            <a:r>
              <a:rPr lang="ru-RU" sz="1200" dirty="0" smtClean="0"/>
              <a:t>.</a:t>
            </a:r>
            <a:endParaRPr lang="ru-RU" sz="1200" dirty="0" smtClean="0"/>
          </a:p>
          <a:p>
            <a:pPr lvl="0">
              <a:lnSpc>
                <a:spcPct val="150000"/>
              </a:lnSpc>
            </a:pPr>
            <a:r>
              <a:rPr lang="ru-RU" sz="1200" b="1" dirty="0">
                <a:solidFill>
                  <a:srgbClr val="7030A0"/>
                </a:solidFill>
              </a:rPr>
              <a:t>4. По конструкции: </a:t>
            </a:r>
            <a:endParaRPr lang="ru-RU" sz="1200" b="1" dirty="0">
              <a:solidFill>
                <a:srgbClr val="7030A0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/>
              <a:t>Центробежные, </a:t>
            </a:r>
            <a:endParaRPr lang="ru-RU" sz="1200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/>
              <a:t>Вихревые,</a:t>
            </a:r>
            <a:endParaRPr lang="ru-RU" sz="1200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/>
              <a:t>Осевые и др</a:t>
            </a:r>
            <a:r>
              <a:rPr lang="ru-RU" sz="1200" dirty="0" smtClean="0"/>
              <a:t>.</a:t>
            </a:r>
            <a:endParaRPr lang="ru-RU" sz="1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944674" y="1484784"/>
            <a:ext cx="242752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1200" b="1" dirty="0" smtClean="0">
                <a:solidFill>
                  <a:srgbClr val="7030A0"/>
                </a:solidFill>
              </a:rPr>
              <a:t>5</a:t>
            </a:r>
            <a:r>
              <a:rPr lang="ru-RU" sz="1200" b="1" dirty="0">
                <a:solidFill>
                  <a:srgbClr val="7030A0"/>
                </a:solidFill>
              </a:rPr>
              <a:t>. По количеству ступеней:  </a:t>
            </a:r>
            <a:endParaRPr lang="ru-RU" sz="1200" b="1" dirty="0">
              <a:solidFill>
                <a:srgbClr val="7030A0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/>
              <a:t>Одноступенчатые,</a:t>
            </a:r>
            <a:endParaRPr lang="ru-RU" sz="1200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/>
              <a:t>Многоступенчатые.</a:t>
            </a:r>
            <a:endParaRPr lang="ru-RU" sz="1200" dirty="0"/>
          </a:p>
          <a:p>
            <a:pPr lvl="0">
              <a:lnSpc>
                <a:spcPct val="150000"/>
              </a:lnSpc>
            </a:pPr>
            <a:r>
              <a:rPr lang="ru-RU" sz="1200" b="1" dirty="0" smtClean="0">
                <a:solidFill>
                  <a:srgbClr val="7030A0"/>
                </a:solidFill>
              </a:rPr>
              <a:t>6</a:t>
            </a:r>
            <a:r>
              <a:rPr lang="ru-RU" sz="1200" b="1" dirty="0">
                <a:solidFill>
                  <a:srgbClr val="7030A0"/>
                </a:solidFill>
              </a:rPr>
              <a:t>. По расположению оси рабочих </a:t>
            </a:r>
            <a:endParaRPr lang="ru-RU" sz="1200" b="1" dirty="0" smtClean="0">
              <a:solidFill>
                <a:srgbClr val="7030A0"/>
              </a:solidFill>
            </a:endParaRPr>
          </a:p>
          <a:p>
            <a:pPr lvl="0">
              <a:lnSpc>
                <a:spcPct val="150000"/>
              </a:lnSpc>
            </a:pPr>
            <a:r>
              <a:rPr lang="ru-RU" sz="1200" b="1" dirty="0" smtClean="0">
                <a:solidFill>
                  <a:srgbClr val="7030A0"/>
                </a:solidFill>
              </a:rPr>
              <a:t>колес</a:t>
            </a:r>
            <a:r>
              <a:rPr lang="ru-RU" sz="1200" b="1" dirty="0">
                <a:solidFill>
                  <a:srgbClr val="7030A0"/>
                </a:solidFill>
              </a:rPr>
              <a:t>:  </a:t>
            </a:r>
            <a:endParaRPr lang="ru-RU" sz="1200" b="1" dirty="0" smtClean="0">
              <a:solidFill>
                <a:srgbClr val="7030A0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/>
              <a:t>Г</a:t>
            </a:r>
            <a:r>
              <a:rPr lang="ru-RU" sz="1200" dirty="0" smtClean="0"/>
              <a:t>оризонтальные</a:t>
            </a:r>
            <a:r>
              <a:rPr lang="ru-RU" sz="1200" dirty="0"/>
              <a:t>, </a:t>
            </a:r>
            <a:endParaRPr lang="ru-RU" sz="1200" dirty="0" smtClean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 smtClean="0"/>
              <a:t>Вертикальные</a:t>
            </a:r>
            <a:r>
              <a:rPr lang="ru-RU" sz="1200" dirty="0"/>
              <a:t>, </a:t>
            </a:r>
            <a:endParaRPr lang="ru-RU" sz="1200" dirty="0" smtClean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 smtClean="0"/>
              <a:t>Консольные</a:t>
            </a:r>
            <a:r>
              <a:rPr lang="ru-RU" sz="1200" dirty="0"/>
              <a:t>, </a:t>
            </a:r>
            <a:endParaRPr lang="ru-RU" sz="1200" dirty="0" smtClean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 smtClean="0"/>
              <a:t>Моноблочные.</a:t>
            </a:r>
            <a:endParaRPr lang="ru-RU" sz="1200" dirty="0"/>
          </a:p>
          <a:p>
            <a:pPr lvl="0">
              <a:lnSpc>
                <a:spcPct val="150000"/>
              </a:lnSpc>
            </a:pPr>
            <a:r>
              <a:rPr lang="ru-RU" sz="1200" b="1" dirty="0">
                <a:solidFill>
                  <a:srgbClr val="7030A0"/>
                </a:solidFill>
              </a:rPr>
              <a:t>7. По тиру проточной части: </a:t>
            </a:r>
            <a:endParaRPr lang="ru-RU" sz="1200" b="1" dirty="0" smtClean="0">
              <a:solidFill>
                <a:srgbClr val="7030A0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 smtClean="0"/>
              <a:t>Одинарный,</a:t>
            </a:r>
            <a:endParaRPr lang="ru-RU" sz="1200" dirty="0" smtClean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 smtClean="0"/>
              <a:t>Сдвоенный.</a:t>
            </a:r>
            <a:endParaRPr lang="ru-RU" sz="1200" dirty="0"/>
          </a:p>
        </p:txBody>
      </p:sp>
      <p:sp>
        <p:nvSpPr>
          <p:cNvPr id="16" name="object 374"/>
          <p:cNvSpPr/>
          <p:nvPr/>
        </p:nvSpPr>
        <p:spPr>
          <a:xfrm>
            <a:off x="3776980" y="1271776"/>
            <a:ext cx="121920" cy="4948049"/>
          </a:xfrm>
          <a:custGeom>
            <a:avLst/>
            <a:gdLst/>
            <a:ahLst/>
            <a:cxnLst/>
            <a:rect l="l" t="t" r="r" b="b"/>
            <a:pathLst>
              <a:path h="7056120">
                <a:moveTo>
                  <a:pt x="0" y="0"/>
                </a:moveTo>
                <a:lnTo>
                  <a:pt x="0" y="7056005"/>
                </a:lnTo>
              </a:path>
            </a:pathLst>
          </a:custGeom>
          <a:ln w="12700">
            <a:solidFill>
              <a:srgbClr val="AF002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374"/>
          <p:cNvSpPr/>
          <p:nvPr/>
        </p:nvSpPr>
        <p:spPr>
          <a:xfrm flipH="1">
            <a:off x="6257900" y="1271776"/>
            <a:ext cx="228600" cy="4976699"/>
          </a:xfrm>
          <a:custGeom>
            <a:avLst/>
            <a:gdLst/>
            <a:ahLst/>
            <a:cxnLst/>
            <a:rect l="l" t="t" r="r" b="b"/>
            <a:pathLst>
              <a:path h="7056120">
                <a:moveTo>
                  <a:pt x="0" y="0"/>
                </a:moveTo>
                <a:lnTo>
                  <a:pt x="0" y="7056005"/>
                </a:lnTo>
              </a:path>
            </a:pathLst>
          </a:custGeom>
          <a:ln w="12700">
            <a:solidFill>
              <a:srgbClr val="AF002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Прямоугольник 18"/>
          <p:cNvSpPr/>
          <p:nvPr/>
        </p:nvSpPr>
        <p:spPr>
          <a:xfrm>
            <a:off x="6660232" y="1484784"/>
            <a:ext cx="237626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1200" b="1" dirty="0" smtClean="0">
                <a:solidFill>
                  <a:srgbClr val="7030A0"/>
                </a:solidFill>
              </a:rPr>
              <a:t>8</a:t>
            </a:r>
            <a:r>
              <a:rPr lang="ru-RU" sz="1200" b="1" dirty="0">
                <a:solidFill>
                  <a:srgbClr val="7030A0"/>
                </a:solidFill>
              </a:rPr>
              <a:t>. По материалу:  </a:t>
            </a:r>
            <a:endParaRPr lang="ru-RU" sz="1200" b="1" dirty="0" smtClean="0">
              <a:solidFill>
                <a:srgbClr val="7030A0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 smtClean="0"/>
              <a:t>Чугун</a:t>
            </a:r>
            <a:r>
              <a:rPr lang="ru-RU" sz="1200" dirty="0"/>
              <a:t>, </a:t>
            </a:r>
            <a:endParaRPr lang="ru-RU" sz="1200" dirty="0" smtClean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 smtClean="0"/>
              <a:t>Нерж</a:t>
            </a:r>
            <a:r>
              <a:rPr lang="ru-RU" sz="1200" dirty="0"/>
              <a:t>. сталь, </a:t>
            </a:r>
            <a:endParaRPr lang="ru-RU" sz="1200" dirty="0" smtClean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 smtClean="0"/>
              <a:t>Бронза</a:t>
            </a:r>
            <a:r>
              <a:rPr lang="ru-RU" sz="1200" dirty="0"/>
              <a:t>, </a:t>
            </a:r>
            <a:endParaRPr lang="ru-RU" sz="1200" dirty="0" smtClean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 smtClean="0"/>
              <a:t>Композитный </a:t>
            </a:r>
            <a:r>
              <a:rPr lang="ru-RU" sz="1200" dirty="0"/>
              <a:t>материал;</a:t>
            </a:r>
            <a:endParaRPr lang="ru-RU" sz="1200" dirty="0"/>
          </a:p>
          <a:p>
            <a:pPr lvl="0">
              <a:lnSpc>
                <a:spcPct val="150000"/>
              </a:lnSpc>
            </a:pPr>
            <a:r>
              <a:rPr lang="ru-RU" sz="1200" b="1" dirty="0">
                <a:solidFill>
                  <a:srgbClr val="7030A0"/>
                </a:solidFill>
              </a:rPr>
              <a:t>9. По виду </a:t>
            </a:r>
            <a:r>
              <a:rPr lang="ru-RU" sz="1200" b="1" dirty="0" smtClean="0">
                <a:solidFill>
                  <a:srgbClr val="7030A0"/>
                </a:solidFill>
              </a:rPr>
              <a:t>перекачиваемой</a:t>
            </a:r>
            <a:endParaRPr lang="ru-RU" sz="1200" b="1" dirty="0" smtClean="0">
              <a:solidFill>
                <a:srgbClr val="7030A0"/>
              </a:solidFill>
            </a:endParaRPr>
          </a:p>
          <a:p>
            <a:pPr lvl="0">
              <a:lnSpc>
                <a:spcPct val="150000"/>
              </a:lnSpc>
            </a:pPr>
            <a:r>
              <a:rPr lang="ru-RU" sz="1200" b="1" dirty="0" smtClean="0">
                <a:solidFill>
                  <a:srgbClr val="7030A0"/>
                </a:solidFill>
              </a:rPr>
              <a:t> </a:t>
            </a:r>
            <a:r>
              <a:rPr lang="ru-RU" sz="1200" b="1" dirty="0">
                <a:solidFill>
                  <a:srgbClr val="7030A0"/>
                </a:solidFill>
              </a:rPr>
              <a:t>жидкости: </a:t>
            </a:r>
            <a:endParaRPr lang="ru-RU" sz="1200" b="1" dirty="0" smtClean="0">
              <a:solidFill>
                <a:srgbClr val="7030A0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 smtClean="0"/>
              <a:t>Водяные</a:t>
            </a:r>
            <a:r>
              <a:rPr lang="ru-RU" sz="1200" dirty="0"/>
              <a:t>, </a:t>
            </a:r>
            <a:endParaRPr lang="ru-RU" sz="1200" dirty="0" smtClean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 smtClean="0"/>
              <a:t>Масляные</a:t>
            </a:r>
            <a:r>
              <a:rPr lang="ru-RU" sz="1200" dirty="0"/>
              <a:t>, </a:t>
            </a:r>
            <a:endParaRPr lang="ru-RU" sz="1200" dirty="0" smtClean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 err="1" smtClean="0"/>
              <a:t>Жидкотопливные</a:t>
            </a:r>
            <a:r>
              <a:rPr lang="ru-RU" sz="1200" dirty="0" smtClean="0"/>
              <a:t> и пр.</a:t>
            </a:r>
            <a:endParaRPr lang="ru-RU" sz="1200" dirty="0" smtClean="0"/>
          </a:p>
          <a:p>
            <a:pPr lvl="0">
              <a:lnSpc>
                <a:spcPct val="150000"/>
              </a:lnSpc>
            </a:pPr>
            <a:r>
              <a:rPr lang="ru-RU" sz="1200" b="1" dirty="0" smtClean="0">
                <a:solidFill>
                  <a:srgbClr val="7030A0"/>
                </a:solidFill>
              </a:rPr>
              <a:t>10. По способу управления:</a:t>
            </a:r>
            <a:endParaRPr lang="ru-RU" sz="1200" b="1" dirty="0" smtClean="0">
              <a:solidFill>
                <a:srgbClr val="7030A0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 smtClean="0"/>
              <a:t>Ручное;</a:t>
            </a:r>
            <a:endParaRPr lang="ru-RU" sz="1200" dirty="0" smtClean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 smtClean="0"/>
              <a:t>Автоматическое.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/>
          <p:nvPr/>
        </p:nvSpPr>
        <p:spPr>
          <a:xfrm>
            <a:off x="1725898" y="649301"/>
            <a:ext cx="6302486" cy="6480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b="1" spc="35" dirty="0">
                <a:solidFill>
                  <a:srgbClr val="C00000"/>
                </a:solidFill>
              </a:rPr>
              <a:t>Область</a:t>
            </a:r>
            <a:r>
              <a:rPr lang="ru-RU" sz="1800" b="1" spc="-25" dirty="0">
                <a:solidFill>
                  <a:srgbClr val="C00000"/>
                </a:solidFill>
              </a:rPr>
              <a:t> </a:t>
            </a:r>
            <a:r>
              <a:rPr lang="ru-RU" sz="1800" b="1" spc="50" dirty="0">
                <a:solidFill>
                  <a:srgbClr val="C00000"/>
                </a:solidFill>
              </a:rPr>
              <a:t>применения</a:t>
            </a:r>
            <a:r>
              <a:rPr lang="ru-RU" sz="1800" b="1" spc="-25" dirty="0">
                <a:solidFill>
                  <a:srgbClr val="C00000"/>
                </a:solidFill>
              </a:rPr>
              <a:t> </a:t>
            </a:r>
            <a:r>
              <a:rPr lang="ru-RU" sz="1800" b="1" spc="25" dirty="0">
                <a:solidFill>
                  <a:srgbClr val="C00000"/>
                </a:solidFill>
              </a:rPr>
              <a:t>насосов</a:t>
            </a:r>
            <a:r>
              <a:rPr lang="ru-RU" sz="1800" b="1" spc="-25" dirty="0">
                <a:solidFill>
                  <a:srgbClr val="C00000"/>
                </a:solidFill>
              </a:rPr>
              <a:t> </a:t>
            </a:r>
            <a:r>
              <a:rPr lang="ru-RU" sz="1800" b="1" spc="25" dirty="0">
                <a:solidFill>
                  <a:srgbClr val="C00000"/>
                </a:solidFill>
              </a:rPr>
              <a:t>для</a:t>
            </a:r>
            <a:r>
              <a:rPr lang="ru-RU" sz="1800" b="1" spc="-25" dirty="0">
                <a:solidFill>
                  <a:srgbClr val="C00000"/>
                </a:solidFill>
              </a:rPr>
              <a:t> </a:t>
            </a:r>
            <a:r>
              <a:rPr lang="ru-RU" sz="1800" b="1" spc="25" dirty="0">
                <a:solidFill>
                  <a:srgbClr val="C00000"/>
                </a:solidFill>
              </a:rPr>
              <a:t>систем</a:t>
            </a:r>
            <a:r>
              <a:rPr lang="ru-RU" sz="1800" b="1" spc="-25" dirty="0">
                <a:solidFill>
                  <a:srgbClr val="C00000"/>
                </a:solidFill>
              </a:rPr>
              <a:t> </a:t>
            </a:r>
            <a:r>
              <a:rPr lang="ru-RU" sz="1800" b="1" spc="30" dirty="0">
                <a:solidFill>
                  <a:srgbClr val="C00000"/>
                </a:solidFill>
              </a:rPr>
              <a:t>отопления</a:t>
            </a:r>
            <a:r>
              <a:rPr lang="ru-RU" sz="1800" b="1" spc="-25" dirty="0">
                <a:solidFill>
                  <a:srgbClr val="C00000"/>
                </a:solidFill>
              </a:rPr>
              <a:t> </a:t>
            </a:r>
            <a:r>
              <a:rPr lang="ru-RU" sz="1800" b="1" spc="50" dirty="0">
                <a:solidFill>
                  <a:srgbClr val="C00000"/>
                </a:solidFill>
              </a:rPr>
              <a:t>и</a:t>
            </a:r>
            <a:r>
              <a:rPr lang="ru-RU" sz="1800" b="1" spc="-25" dirty="0">
                <a:solidFill>
                  <a:srgbClr val="C00000"/>
                </a:solidFill>
              </a:rPr>
              <a:t> </a:t>
            </a:r>
            <a:r>
              <a:rPr lang="ru-RU" sz="1800" b="1" spc="30" dirty="0">
                <a:solidFill>
                  <a:srgbClr val="C00000"/>
                </a:solidFill>
              </a:rPr>
              <a:t>ГВС</a:t>
            </a:r>
            <a:endParaRPr lang="ru-RU" sz="1800" b="1" dirty="0">
              <a:solidFill>
                <a:srgbClr val="C00000"/>
              </a:solidFill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45" y="1690370"/>
            <a:ext cx="8372475" cy="3476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482" y="3501305"/>
            <a:ext cx="3984277" cy="20093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5158" y="3480043"/>
            <a:ext cx="3975787" cy="23786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2398" y="2206290"/>
            <a:ext cx="1188145" cy="129501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260038" y="1196674"/>
            <a:ext cx="6163945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spc="-20" dirty="0" smtClean="0">
                <a:solidFill>
                  <a:srgbClr val="C00000"/>
                </a:solidFill>
                <a:cs typeface="Arial Unicode MS"/>
              </a:rPr>
              <a:t>Пример р</a:t>
            </a:r>
            <a:r>
              <a:rPr lang="ru-RU" sz="2000" b="1" dirty="0" smtClean="0">
                <a:solidFill>
                  <a:srgbClr val="C00000"/>
                </a:solidFill>
              </a:rPr>
              <a:t>асшифровка </a:t>
            </a:r>
            <a:r>
              <a:rPr lang="ru-RU" sz="2000" b="1" dirty="0">
                <a:solidFill>
                  <a:srgbClr val="C00000"/>
                </a:solidFill>
              </a:rPr>
              <a:t>типового обозначения насосов </a:t>
            </a:r>
            <a:endParaRPr lang="en-US" sz="2000" b="1" dirty="0">
              <a:solidFill>
                <a:srgbClr val="C00000"/>
              </a:solidFill>
            </a:endParaRPr>
          </a:p>
        </p:txBody>
      </p:sp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7810" y="2103120"/>
            <a:ext cx="1130935" cy="1500505"/>
          </a:xfrm>
          <a:prstGeom prst="rect">
            <a:avLst/>
          </a:prstGeom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5" y="381000"/>
            <a:ext cx="1598930" cy="308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ject 9"/>
          <p:cNvSpPr txBox="1"/>
          <p:nvPr/>
        </p:nvSpPr>
        <p:spPr>
          <a:xfrm>
            <a:off x="2123728" y="909001"/>
            <a:ext cx="4896544" cy="32004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2000" b="1" dirty="0">
                <a:solidFill>
                  <a:srgbClr val="C00000"/>
                </a:solidFill>
                <a:sym typeface="+mn-ea"/>
              </a:rPr>
              <a:t>Циркуляционные насосы </a:t>
            </a:r>
            <a:endParaRPr lang="en-US" altLang="ru-RU" sz="2000" b="1" spc="35" dirty="0" smtClean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42995" y="1485265"/>
            <a:ext cx="4926965" cy="1308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700"/>
              </a:spcBef>
            </a:pPr>
            <a:r>
              <a:rPr lang="ru-RU" sz="1400" b="1" spc="65" dirty="0">
                <a:solidFill>
                  <a:srgbClr val="AF002D"/>
                </a:solidFill>
                <a:cs typeface="Calibri" panose="020F0502020204030204"/>
              </a:rPr>
              <a:t>Область</a:t>
            </a:r>
            <a:r>
              <a:rPr lang="ru-RU" sz="1400" b="1" spc="-40" dirty="0">
                <a:solidFill>
                  <a:srgbClr val="AF002D"/>
                </a:solidFill>
                <a:cs typeface="Calibri" panose="020F0502020204030204"/>
              </a:rPr>
              <a:t> </a:t>
            </a:r>
            <a:r>
              <a:rPr lang="ru-RU" sz="1400" b="1" spc="60" dirty="0">
                <a:solidFill>
                  <a:srgbClr val="AF002D"/>
                </a:solidFill>
                <a:cs typeface="Calibri" panose="020F0502020204030204"/>
              </a:rPr>
              <a:t>применения:</a:t>
            </a:r>
            <a:endParaRPr lang="ru-RU" sz="1400" dirty="0">
              <a:cs typeface="Calibri" panose="020F0502020204030204"/>
            </a:endParaRPr>
          </a:p>
          <a:p>
            <a:pPr marL="12700" marR="5080" algn="just">
              <a:lnSpc>
                <a:spcPct val="100000"/>
              </a:lnSpc>
              <a:spcBef>
                <a:spcPts val="545"/>
              </a:spcBef>
            </a:pPr>
            <a:r>
              <a:rPr lang="ru-RU" sz="1400" spc="-10" dirty="0">
                <a:cs typeface="Arial Unicode MS"/>
              </a:rPr>
              <a:t>Циркуляция </a:t>
            </a:r>
            <a:r>
              <a:rPr lang="ru-RU" sz="1400" spc="-5" dirty="0">
                <a:cs typeface="Arial Unicode MS"/>
              </a:rPr>
              <a:t>воды или </a:t>
            </a:r>
            <a:r>
              <a:rPr lang="ru-RU" sz="1400" spc="-15" dirty="0" err="1">
                <a:cs typeface="Arial Unicode MS"/>
              </a:rPr>
              <a:t>гликольсодержащих</a:t>
            </a:r>
            <a:r>
              <a:rPr lang="ru-RU" sz="1400" spc="-15" dirty="0">
                <a:cs typeface="Arial Unicode MS"/>
              </a:rPr>
              <a:t> жидкостей </a:t>
            </a:r>
            <a:r>
              <a:rPr lang="ru-RU" sz="1400" spc="-5" dirty="0">
                <a:cs typeface="Arial Unicode MS"/>
              </a:rPr>
              <a:t>в </a:t>
            </a:r>
            <a:r>
              <a:rPr lang="ru-RU" sz="1400" spc="-10" dirty="0">
                <a:cs typeface="Arial Unicode MS"/>
              </a:rPr>
              <a:t>радиаторных </a:t>
            </a:r>
            <a:r>
              <a:rPr lang="ru-RU" sz="1400" spc="-30" dirty="0">
                <a:cs typeface="Arial Unicode MS"/>
              </a:rPr>
              <a:t>системах </a:t>
            </a:r>
            <a:r>
              <a:rPr lang="ru-RU" sz="1400" spc="-25" dirty="0">
                <a:cs typeface="Arial Unicode MS"/>
              </a:rPr>
              <a:t>отопления,  </a:t>
            </a:r>
            <a:r>
              <a:rPr lang="ru-RU" sz="1400" spc="-30" dirty="0">
                <a:cs typeface="Arial Unicode MS"/>
              </a:rPr>
              <a:t>системах </a:t>
            </a:r>
            <a:r>
              <a:rPr lang="ru-RU" sz="1400" spc="-20" dirty="0">
                <a:cs typeface="Arial Unicode MS"/>
              </a:rPr>
              <a:t>отопления </a:t>
            </a:r>
            <a:r>
              <a:rPr lang="ru-RU" sz="1400" spc="-25" dirty="0">
                <a:cs typeface="Arial Unicode MS"/>
              </a:rPr>
              <a:t>«теплый </a:t>
            </a:r>
            <a:r>
              <a:rPr lang="ru-RU" sz="1400" spc="-30" dirty="0">
                <a:cs typeface="Arial Unicode MS"/>
              </a:rPr>
              <a:t>пол», системах </a:t>
            </a:r>
            <a:r>
              <a:rPr lang="ru-RU" sz="1400" dirty="0">
                <a:cs typeface="Arial Unicode MS"/>
              </a:rPr>
              <a:t>кондиционирования </a:t>
            </a:r>
            <a:r>
              <a:rPr lang="ru-RU" sz="1400" spc="5" dirty="0">
                <a:cs typeface="Arial Unicode MS"/>
              </a:rPr>
              <a:t>и </a:t>
            </a:r>
            <a:r>
              <a:rPr lang="ru-RU" sz="1400" spc="-20" dirty="0">
                <a:cs typeface="Arial Unicode MS"/>
              </a:rPr>
              <a:t>охлаждения</a:t>
            </a:r>
            <a:r>
              <a:rPr lang="ru-RU" sz="1400" spc="-20" dirty="0" smtClean="0">
                <a:cs typeface="Arial Unicode MS"/>
              </a:rPr>
              <a:t>.</a:t>
            </a:r>
            <a:endParaRPr lang="ru-RU" sz="1400" spc="-20" dirty="0" smtClean="0">
              <a:cs typeface="Arial Unicode MS"/>
            </a:endParaRPr>
          </a:p>
          <a:p>
            <a:pPr marL="12700" marR="5080" algn="just">
              <a:lnSpc>
                <a:spcPct val="100000"/>
              </a:lnSpc>
              <a:spcBef>
                <a:spcPts val="545"/>
              </a:spcBef>
            </a:pPr>
            <a:r>
              <a:rPr lang="ru-RU" sz="1400" dirty="0">
                <a:cs typeface="Arial Unicode MS"/>
              </a:rPr>
              <a:t>Температура перекачиваемой жидкости: </a:t>
            </a:r>
            <a:r>
              <a:rPr lang="en-US" altLang="ru-RU" sz="1400" dirty="0">
                <a:cs typeface="Arial Unicode MS"/>
              </a:rPr>
              <a:t>+2</a:t>
            </a:r>
            <a:r>
              <a:rPr lang="ru-RU" sz="1400" dirty="0">
                <a:cs typeface="Arial Unicode MS"/>
              </a:rPr>
              <a:t> °C...+110 °C</a:t>
            </a:r>
            <a:endParaRPr lang="ru-RU" sz="1400" dirty="0">
              <a:cs typeface="Arial Unicode MS"/>
            </a:endParaRPr>
          </a:p>
        </p:txBody>
      </p:sp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1966595"/>
            <a:ext cx="1161415" cy="154178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44138" y="1493854"/>
            <a:ext cx="73787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ru-RU" sz="1400" b="1" dirty="0">
                <a:solidFill>
                  <a:srgbClr val="C00000"/>
                </a:solidFill>
              </a:rPr>
              <a:t>BASIC</a:t>
            </a:r>
            <a:r>
              <a:rPr lang="ru-RU" sz="1400" b="1" dirty="0">
                <a:solidFill>
                  <a:srgbClr val="C00000"/>
                </a:solidFill>
              </a:rPr>
              <a:t> S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3642995" y="2997835"/>
            <a:ext cx="487172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>
                <a:solidFill>
                  <a:srgbClr val="C00000"/>
                </a:solidFill>
                <a:latin typeface="+mj-lt"/>
                <a:cs typeface="+mj-lt"/>
                <a:sym typeface="+mn-ea"/>
              </a:rPr>
              <a:t>КОМПЛЕКТ ПОСТАВКИ</a:t>
            </a:r>
            <a:endParaRPr lang="ru-RU" altLang="en-US" sz="1400">
              <a:latin typeface="+mj-lt"/>
              <a:cs typeface="+mj-lt"/>
            </a:endParaRPr>
          </a:p>
          <a:p>
            <a:r>
              <a:rPr lang="ru-RU" altLang="en-US" sz="1400">
                <a:latin typeface="+mj-lt"/>
                <a:cs typeface="+mj-lt"/>
                <a:sym typeface="+mn-ea"/>
              </a:rPr>
              <a:t>• Латунные гайки с резиновыми уплотнителями </a:t>
            </a:r>
            <a:r>
              <a:rPr lang="ru-RU" altLang="ru-RU" sz="1400">
                <a:latin typeface="+mj-lt"/>
                <a:cs typeface="+mj-lt"/>
                <a:sym typeface="+mn-ea"/>
              </a:rPr>
              <a:t>или ответные фланцы</a:t>
            </a:r>
            <a:r>
              <a:rPr lang="ru-RU" altLang="en-US" sz="1400">
                <a:latin typeface="+mj-lt"/>
                <a:cs typeface="+mj-lt"/>
                <a:sym typeface="+mn-ea"/>
              </a:rPr>
              <a:t>;</a:t>
            </a:r>
            <a:endParaRPr lang="ru-RU" altLang="en-US" sz="1400">
              <a:latin typeface="+mj-lt"/>
              <a:cs typeface="+mj-lt"/>
            </a:endParaRPr>
          </a:p>
          <a:p>
            <a:r>
              <a:rPr lang="ru-RU" altLang="en-US" sz="1400">
                <a:latin typeface="+mj-lt"/>
                <a:cs typeface="+mj-lt"/>
                <a:sym typeface="+mn-ea"/>
              </a:rPr>
              <a:t>• Инструкция по монтажу и эксплуатации.</a:t>
            </a:r>
            <a:endParaRPr lang="ru-RU" altLang="en-US" sz="1400">
              <a:latin typeface="+mj-lt"/>
              <a:cs typeface="+mj-lt"/>
              <a:sym typeface="+mn-ea"/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827405" y="4149090"/>
            <a:ext cx="7742555" cy="1414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600">
                <a:solidFill>
                  <a:srgbClr val="C00000"/>
                </a:solidFill>
              </a:rPr>
              <a:t>Преимущества:</a:t>
            </a:r>
            <a:endParaRPr lang="ru-RU" altLang="en-US" sz="1600">
              <a:solidFill>
                <a:srgbClr val="C00000"/>
              </a:solidFill>
            </a:endParaRPr>
          </a:p>
          <a:p>
            <a:r>
              <a:rPr lang="ru-RU" altLang="en-US" sz="1400">
                <a:solidFill>
                  <a:srgbClr val="000000"/>
                </a:solidFill>
              </a:rPr>
              <a:t>► Насос имеет три частоты вращения для выбора оптимальной производительности;</a:t>
            </a:r>
            <a:endParaRPr lang="ru-RU" altLang="en-US" sz="1400">
              <a:solidFill>
                <a:srgbClr val="000000"/>
              </a:solidFill>
            </a:endParaRPr>
          </a:p>
          <a:p>
            <a:r>
              <a:rPr lang="ru-RU" altLang="en-US" sz="1400">
                <a:solidFill>
                  <a:srgbClr val="000000"/>
                </a:solidFill>
              </a:rPr>
              <a:t>► Вал и подшипник скольжения выполнены из керамики - устойчивы к налипанию окалины;</a:t>
            </a:r>
            <a:endParaRPr lang="ru-RU" altLang="en-US" sz="1400">
              <a:solidFill>
                <a:srgbClr val="000000"/>
              </a:solidFill>
            </a:endParaRPr>
          </a:p>
          <a:p>
            <a:r>
              <a:rPr lang="ru-RU" altLang="en-US" sz="1400">
                <a:solidFill>
                  <a:srgbClr val="000000"/>
                </a:solidFill>
              </a:rPr>
              <a:t>► Антикоррозионное катафорезное покрытие проточной части насоса;</a:t>
            </a:r>
            <a:endParaRPr lang="ru-RU" altLang="en-US" sz="1400">
              <a:solidFill>
                <a:srgbClr val="000000"/>
              </a:solidFill>
            </a:endParaRPr>
          </a:p>
          <a:p>
            <a:r>
              <a:rPr lang="ru-RU" altLang="en-US" sz="1400">
                <a:solidFill>
                  <a:srgbClr val="000000"/>
                </a:solidFill>
              </a:rPr>
              <a:t>► Уровень шума ниже 45 дБ(A);</a:t>
            </a:r>
            <a:endParaRPr lang="ru-RU" altLang="en-US" sz="1400">
              <a:solidFill>
                <a:srgbClr val="000000"/>
              </a:solidFill>
            </a:endParaRPr>
          </a:p>
          <a:p>
            <a:r>
              <a:rPr lang="ru-RU" altLang="en-US" sz="1400">
                <a:solidFill>
                  <a:srgbClr val="000000"/>
                </a:solidFill>
              </a:rPr>
              <a:t>► Латунные гайки с резиновыми уплотнителями в комплекте поставки</a:t>
            </a:r>
            <a:r>
              <a:rPr lang="en-US" altLang="ru-RU" sz="1400">
                <a:solidFill>
                  <a:srgbClr val="000000"/>
                </a:solidFill>
              </a:rPr>
              <a:t> </a:t>
            </a:r>
            <a:r>
              <a:rPr lang="ru-RU" altLang="ru-RU" sz="1400">
                <a:latin typeface="+mj-lt"/>
                <a:cs typeface="+mj-lt"/>
                <a:sym typeface="+mn-ea"/>
              </a:rPr>
              <a:t>или ответные фланцы</a:t>
            </a:r>
            <a:r>
              <a:rPr lang="ru-RU" altLang="en-US" sz="1400">
                <a:solidFill>
                  <a:srgbClr val="000000"/>
                </a:solidFill>
              </a:rPr>
              <a:t>.</a:t>
            </a:r>
            <a:endParaRPr lang="ru-RU" altLang="en-US" sz="1400">
              <a:solidFill>
                <a:srgbClr val="000000"/>
              </a:solidFill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685" y="2000250"/>
            <a:ext cx="1507490" cy="14249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68418" y="1500204"/>
            <a:ext cx="96710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ru-RU" sz="1400" b="1" dirty="0">
                <a:solidFill>
                  <a:srgbClr val="C00000"/>
                </a:solidFill>
              </a:rPr>
              <a:t>BASIC</a:t>
            </a:r>
            <a:r>
              <a:rPr lang="ru-RU" sz="1400" b="1" dirty="0">
                <a:solidFill>
                  <a:srgbClr val="C00000"/>
                </a:solidFill>
              </a:rPr>
              <a:t> </a:t>
            </a:r>
            <a:r>
              <a:rPr lang="en-US" altLang="ru-RU" sz="1400" b="1" dirty="0">
                <a:solidFill>
                  <a:srgbClr val="C00000"/>
                </a:solidFill>
              </a:rPr>
              <a:t>PRO</a:t>
            </a:r>
            <a:endParaRPr lang="en-US" altLang="ru-RU" sz="1400" b="1" dirty="0">
              <a:solidFill>
                <a:srgbClr val="C00000"/>
              </a:solidFill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6546850" y="6236970"/>
            <a:ext cx="234569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 b="1"/>
              <a:t>Страна-изготовитель: Китай  </a:t>
            </a:r>
            <a:endParaRPr lang="ru-RU" altLang="en-US" sz="1400" b="1"/>
          </a:p>
          <a:p>
            <a:r>
              <a:rPr lang="ru-RU" altLang="en-US" sz="1400" b="1"/>
              <a:t>Гарантия 3 года.</a:t>
            </a:r>
            <a:endParaRPr lang="ru-RU" altLang="en-US" sz="1400" b="1"/>
          </a:p>
        </p:txBody>
      </p:sp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5" y="381000"/>
            <a:ext cx="1598930" cy="308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83815" y="1344295"/>
            <a:ext cx="6020435" cy="1523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700"/>
              </a:spcBef>
            </a:pPr>
            <a:r>
              <a:rPr lang="ru-RU" sz="1400" b="1" spc="65" dirty="0">
                <a:solidFill>
                  <a:srgbClr val="AF002D"/>
                </a:solidFill>
                <a:cs typeface="Calibri" panose="020F0502020204030204"/>
              </a:rPr>
              <a:t>Область</a:t>
            </a:r>
            <a:r>
              <a:rPr lang="ru-RU" sz="1400" b="1" spc="-40" dirty="0">
                <a:solidFill>
                  <a:srgbClr val="AF002D"/>
                </a:solidFill>
                <a:cs typeface="Calibri" panose="020F0502020204030204"/>
              </a:rPr>
              <a:t> </a:t>
            </a:r>
            <a:r>
              <a:rPr lang="ru-RU" sz="1400" b="1" spc="60" dirty="0">
                <a:solidFill>
                  <a:srgbClr val="AF002D"/>
                </a:solidFill>
                <a:cs typeface="Calibri" panose="020F0502020204030204"/>
              </a:rPr>
              <a:t>применения:</a:t>
            </a:r>
            <a:endParaRPr lang="ru-RU" sz="1400" dirty="0">
              <a:cs typeface="Calibri" panose="020F0502020204030204"/>
            </a:endParaRPr>
          </a:p>
          <a:p>
            <a:pPr marL="12700" marR="5080" algn="just">
              <a:lnSpc>
                <a:spcPct val="100000"/>
              </a:lnSpc>
              <a:spcBef>
                <a:spcPts val="545"/>
              </a:spcBef>
            </a:pPr>
            <a:r>
              <a:rPr lang="ru-RU" sz="1400" spc="-10" dirty="0">
                <a:cs typeface="Arial Unicode MS"/>
              </a:rPr>
              <a:t>Циркуляция </a:t>
            </a:r>
            <a:r>
              <a:rPr lang="ru-RU" sz="1400" spc="-5" dirty="0">
                <a:cs typeface="Arial Unicode MS"/>
              </a:rPr>
              <a:t>воды или </a:t>
            </a:r>
            <a:r>
              <a:rPr lang="ru-RU" sz="1400" spc="-15" dirty="0" err="1">
                <a:cs typeface="Arial Unicode MS"/>
              </a:rPr>
              <a:t>гликольсодержащих</a:t>
            </a:r>
            <a:r>
              <a:rPr lang="ru-RU" sz="1400" spc="-15" dirty="0">
                <a:cs typeface="Arial Unicode MS"/>
              </a:rPr>
              <a:t> жидкостей </a:t>
            </a:r>
            <a:r>
              <a:rPr lang="ru-RU" sz="1400" spc="-5" dirty="0">
                <a:cs typeface="Arial Unicode MS"/>
              </a:rPr>
              <a:t>в </a:t>
            </a:r>
            <a:r>
              <a:rPr lang="ru-RU" sz="1400" spc="-10" dirty="0">
                <a:cs typeface="Arial Unicode MS"/>
              </a:rPr>
              <a:t>радиаторных </a:t>
            </a:r>
            <a:r>
              <a:rPr lang="ru-RU" sz="1400" spc="-30" dirty="0">
                <a:cs typeface="Arial Unicode MS"/>
              </a:rPr>
              <a:t>системах </a:t>
            </a:r>
            <a:r>
              <a:rPr lang="ru-RU" sz="1400" spc="-25" dirty="0">
                <a:cs typeface="Arial Unicode MS"/>
              </a:rPr>
              <a:t>отопления,  </a:t>
            </a:r>
            <a:r>
              <a:rPr lang="ru-RU" sz="1400" spc="-30" dirty="0">
                <a:cs typeface="Arial Unicode MS"/>
              </a:rPr>
              <a:t>системах </a:t>
            </a:r>
            <a:r>
              <a:rPr lang="ru-RU" sz="1400" spc="-20" dirty="0">
                <a:cs typeface="Arial Unicode MS"/>
              </a:rPr>
              <a:t>отопления </a:t>
            </a:r>
            <a:r>
              <a:rPr lang="ru-RU" sz="1400" spc="-25" dirty="0">
                <a:cs typeface="Arial Unicode MS"/>
              </a:rPr>
              <a:t>«теплый </a:t>
            </a:r>
            <a:r>
              <a:rPr lang="ru-RU" sz="1400" spc="-30" dirty="0">
                <a:cs typeface="Arial Unicode MS"/>
              </a:rPr>
              <a:t>пол», системах </a:t>
            </a:r>
            <a:r>
              <a:rPr lang="ru-RU" sz="1400" dirty="0">
                <a:cs typeface="Arial Unicode MS"/>
              </a:rPr>
              <a:t>кондиционирования </a:t>
            </a:r>
            <a:r>
              <a:rPr lang="ru-RU" sz="1400" spc="5" dirty="0">
                <a:cs typeface="Arial Unicode MS"/>
              </a:rPr>
              <a:t>и </a:t>
            </a:r>
            <a:r>
              <a:rPr lang="ru-RU" sz="1400" spc="-20" dirty="0">
                <a:cs typeface="Arial Unicode MS"/>
              </a:rPr>
              <a:t>охлаждения, </a:t>
            </a:r>
            <a:r>
              <a:rPr lang="ru-RU" sz="1400" spc="-20" dirty="0" smtClean="0">
                <a:cs typeface="Arial Unicode MS"/>
              </a:rPr>
              <a:t>а так же в системах  ГВС (только модели</a:t>
            </a:r>
            <a:r>
              <a:rPr lang="en-US" sz="1400" spc="-20" dirty="0" smtClean="0">
                <a:cs typeface="Arial Unicode MS"/>
              </a:rPr>
              <a:t> </a:t>
            </a:r>
            <a:r>
              <a:rPr lang="ru-RU" sz="1400" spc="-20" dirty="0" smtClean="0">
                <a:cs typeface="Arial Unicode MS"/>
              </a:rPr>
              <a:t>из латуни или</a:t>
            </a:r>
            <a:r>
              <a:rPr lang="en-US" sz="1400" spc="-20" dirty="0" smtClean="0">
                <a:cs typeface="Arial Unicode MS"/>
              </a:rPr>
              <a:t> </a:t>
            </a:r>
            <a:r>
              <a:rPr lang="ru-RU" sz="1400" spc="-20" dirty="0" smtClean="0">
                <a:cs typeface="Arial Unicode MS"/>
              </a:rPr>
              <a:t>нержавеющей стали).</a:t>
            </a:r>
            <a:r>
              <a:rPr lang="en-US" altLang="ru-RU" sz="1400" spc="-20" dirty="0" smtClean="0">
                <a:cs typeface="Arial Unicode MS"/>
              </a:rPr>
              <a:t> </a:t>
            </a:r>
            <a:endParaRPr lang="en-US" altLang="ru-RU" sz="1400" spc="-20" dirty="0" smtClean="0">
              <a:cs typeface="Arial Unicode MS"/>
            </a:endParaRPr>
          </a:p>
          <a:p>
            <a:pPr marL="12700" marR="5080" algn="just">
              <a:lnSpc>
                <a:spcPct val="100000"/>
              </a:lnSpc>
              <a:spcBef>
                <a:spcPts val="545"/>
              </a:spcBef>
            </a:pPr>
            <a:r>
              <a:rPr lang="en-US" altLang="ru-RU" sz="1400" spc="-20" dirty="0" smtClean="0">
                <a:cs typeface="Arial Unicode MS"/>
              </a:rPr>
              <a:t>Температура перекачиваемой жидкости: -30 °C...+110 °C</a:t>
            </a:r>
            <a:endParaRPr lang="en-US" altLang="ru-RU" sz="1400" spc="-20" dirty="0" smtClean="0">
              <a:cs typeface="Arial Unicode M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5848" y="1340819"/>
            <a:ext cx="92773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ru-RU" sz="1400" b="1" dirty="0">
                <a:solidFill>
                  <a:srgbClr val="C00000"/>
                </a:solidFill>
              </a:rPr>
              <a:t>MASTER S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2627630" y="2835910"/>
            <a:ext cx="3977005" cy="11684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>
                <a:solidFill>
                  <a:srgbClr val="C00000"/>
                </a:solidFill>
                <a:latin typeface="+mj-lt"/>
                <a:cs typeface="+mj-lt"/>
              </a:rPr>
              <a:t>КОМПЛЕКТ ПОСТАВКИ:</a:t>
            </a:r>
            <a:endParaRPr lang="ru-RU" altLang="en-US" sz="1400">
              <a:latin typeface="+mj-lt"/>
              <a:cs typeface="+mj-lt"/>
            </a:endParaRPr>
          </a:p>
          <a:p>
            <a:r>
              <a:rPr lang="ru-RU" altLang="en-US" sz="1400">
                <a:latin typeface="+mj-lt"/>
                <a:cs typeface="+mj-lt"/>
              </a:rPr>
              <a:t>• Мастер Штекер;</a:t>
            </a:r>
            <a:endParaRPr lang="ru-RU" altLang="en-US" sz="1400">
              <a:latin typeface="+mj-lt"/>
              <a:cs typeface="+mj-lt"/>
            </a:endParaRPr>
          </a:p>
          <a:p>
            <a:r>
              <a:rPr lang="ru-RU" altLang="en-US" sz="1400">
                <a:latin typeface="+mj-lt"/>
                <a:cs typeface="+mj-lt"/>
              </a:rPr>
              <a:t>• Латунные гайки с резиновыми уплотнителями;</a:t>
            </a:r>
            <a:endParaRPr lang="ru-RU" altLang="en-US" sz="1400">
              <a:latin typeface="+mj-lt"/>
              <a:cs typeface="+mj-lt"/>
            </a:endParaRPr>
          </a:p>
          <a:p>
            <a:r>
              <a:rPr lang="ru-RU" altLang="en-US" sz="1400">
                <a:latin typeface="+mj-lt"/>
                <a:cs typeface="+mj-lt"/>
              </a:rPr>
              <a:t>• Кабель подключения ШИМ-сигнала;</a:t>
            </a:r>
            <a:endParaRPr lang="ru-RU" altLang="en-US" sz="1400">
              <a:latin typeface="+mj-lt"/>
              <a:cs typeface="+mj-lt"/>
            </a:endParaRPr>
          </a:p>
          <a:p>
            <a:r>
              <a:rPr lang="ru-RU" altLang="en-US" sz="1400">
                <a:latin typeface="+mj-lt"/>
                <a:cs typeface="+mj-lt"/>
              </a:rPr>
              <a:t>• Инструкция по монтажу и эксплуатации.</a:t>
            </a:r>
            <a:endParaRPr lang="ru-RU" altLang="en-US" sz="1400">
              <a:latin typeface="+mj-lt"/>
              <a:cs typeface="+mj-lt"/>
            </a:endParaRPr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611505" y="4119245"/>
            <a:ext cx="223266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300" b="1"/>
              <a:t>Страна-изготовитель: Китай</a:t>
            </a:r>
            <a:endParaRPr lang="ru-RU" altLang="en-US" sz="1300" b="1"/>
          </a:p>
          <a:p>
            <a:r>
              <a:rPr lang="ru-RU" altLang="en-US" sz="1300" b="1"/>
              <a:t>Гарантия </a:t>
            </a:r>
            <a:r>
              <a:rPr lang="en-US" altLang="ru-RU" sz="1300" b="1"/>
              <a:t>5</a:t>
            </a:r>
            <a:r>
              <a:rPr lang="ru-RU" altLang="en-US" sz="1300" b="1"/>
              <a:t> лет.</a:t>
            </a:r>
            <a:endParaRPr lang="ru-RU" altLang="en-US" sz="1300" b="1"/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611505" y="4725670"/>
            <a:ext cx="799274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>
                <a:solidFill>
                  <a:srgbClr val="C00000"/>
                </a:solidFill>
              </a:rPr>
              <a:t>РЕЖИМЫ РАБОТЫ:</a:t>
            </a:r>
            <a:endParaRPr lang="ru-RU" altLang="en-US" sz="1400">
              <a:solidFill>
                <a:srgbClr val="C00000"/>
              </a:solidFill>
            </a:endParaRPr>
          </a:p>
          <a:p>
            <a:pPr indent="0" algn="just">
              <a:buFont typeface="Wingdings" panose="05000000000000000000" charset="0"/>
              <a:buNone/>
            </a:pPr>
            <a:r>
              <a:rPr lang="ru-RU" altLang="en-US" sz="1400">
                <a:solidFill>
                  <a:srgbClr val="C00000"/>
                </a:solidFill>
              </a:rPr>
              <a:t>► </a:t>
            </a:r>
            <a:r>
              <a:rPr lang="ru-RU" altLang="en-US" sz="1400">
                <a:solidFill>
                  <a:srgbClr val="000000"/>
                </a:solidFill>
              </a:rPr>
              <a:t>Автоматический режим работы AUTO. Рекомендуется для двухтрубных систем отопления.</a:t>
            </a:r>
            <a:endParaRPr lang="ru-RU" altLang="en-US" sz="1400">
              <a:solidFill>
                <a:srgbClr val="000000"/>
              </a:solidFill>
            </a:endParaRPr>
          </a:p>
          <a:p>
            <a:pPr indent="0" algn="just">
              <a:buFont typeface="Wingdings" panose="05000000000000000000" charset="0"/>
              <a:buNone/>
            </a:pPr>
            <a:r>
              <a:rPr sz="1400" dirty="0" smtClean="0">
                <a:solidFill>
                  <a:srgbClr val="AF002D"/>
                </a:solidFill>
                <a:cs typeface="Arial Unicode MS"/>
                <a:sym typeface="+mn-ea"/>
              </a:rPr>
              <a:t>►</a:t>
            </a:r>
            <a:r>
              <a:rPr lang="ru-RU" sz="1400" dirty="0" smtClean="0">
                <a:solidFill>
                  <a:srgbClr val="AF002D"/>
                </a:solidFill>
                <a:cs typeface="Arial Unicode MS"/>
                <a:sym typeface="+mn-ea"/>
              </a:rPr>
              <a:t> </a:t>
            </a:r>
            <a:r>
              <a:rPr sz="1400" dirty="0" smtClean="0">
                <a:solidFill>
                  <a:srgbClr val="000000"/>
                </a:solidFill>
                <a:cs typeface="Arial Unicode MS"/>
                <a:sym typeface="+mn-ea"/>
              </a:rPr>
              <a:t>РР1, РР2, РР3 — кривые регулирования пропорционального давления</a:t>
            </a:r>
            <a:r>
              <a:rPr lang="ru-RU" sz="1400" dirty="0" smtClean="0">
                <a:solidFill>
                  <a:srgbClr val="000000"/>
                </a:solidFill>
                <a:cs typeface="Arial Unicode MS"/>
                <a:sym typeface="+mn-ea"/>
              </a:rPr>
              <a:t>. Рекомендуется для двухтрубных систем отопления.</a:t>
            </a:r>
            <a:endParaRPr lang="ru-RU" sz="1400" dirty="0" smtClean="0">
              <a:solidFill>
                <a:srgbClr val="000000"/>
              </a:solidFill>
              <a:cs typeface="Arial Unicode MS"/>
              <a:sym typeface="+mn-ea"/>
            </a:endParaRPr>
          </a:p>
          <a:p>
            <a:pPr indent="0" algn="just">
              <a:buFont typeface="Wingdings" panose="05000000000000000000" charset="0"/>
              <a:buNone/>
            </a:pPr>
            <a:r>
              <a:rPr sz="1400" dirty="0" smtClean="0">
                <a:solidFill>
                  <a:srgbClr val="AF002D"/>
                </a:solidFill>
                <a:cs typeface="Arial Unicode MS"/>
                <a:sym typeface="+mn-ea"/>
              </a:rPr>
              <a:t>►</a:t>
            </a:r>
            <a:r>
              <a:rPr lang="ru-RU" sz="1400" dirty="0" smtClean="0">
                <a:solidFill>
                  <a:srgbClr val="AF002D"/>
                </a:solidFill>
                <a:cs typeface="Arial Unicode MS"/>
                <a:sym typeface="+mn-ea"/>
              </a:rPr>
              <a:t> </a:t>
            </a:r>
            <a:r>
              <a:rPr sz="1400" dirty="0" smtClean="0">
                <a:solidFill>
                  <a:srgbClr val="AF002D"/>
                </a:solidFill>
                <a:cs typeface="Arial Unicode MS"/>
                <a:sym typeface="+mn-ea"/>
              </a:rPr>
              <a:t>С</a:t>
            </a:r>
            <a:r>
              <a:rPr sz="1400" dirty="0" smtClean="0">
                <a:solidFill>
                  <a:srgbClr val="000000"/>
                </a:solidFill>
                <a:cs typeface="Arial Unicode MS"/>
                <a:sym typeface="+mn-ea"/>
              </a:rPr>
              <a:t>Р1, СР2, СР3 — кривые регулирования постоянного давления</a:t>
            </a:r>
            <a:r>
              <a:rPr lang="ru-RU" sz="1400" dirty="0" smtClean="0">
                <a:solidFill>
                  <a:srgbClr val="000000"/>
                </a:solidFill>
                <a:cs typeface="Arial Unicode MS"/>
                <a:sym typeface="+mn-ea"/>
              </a:rPr>
              <a:t>. Рекомендуется для систем «тёплый пол» и однотрубных систем отопления.</a:t>
            </a:r>
            <a:endParaRPr lang="ru-RU" sz="1400" dirty="0" smtClean="0">
              <a:solidFill>
                <a:srgbClr val="AF002D"/>
              </a:solidFill>
              <a:cs typeface="Arial Unicode MS"/>
              <a:sym typeface="+mn-ea"/>
            </a:endParaRPr>
          </a:p>
          <a:p>
            <a:pPr indent="0" algn="just">
              <a:buFont typeface="Wingdings" panose="05000000000000000000" charset="0"/>
              <a:buNone/>
            </a:pPr>
            <a:r>
              <a:rPr lang="ru-RU" sz="1400" dirty="0" smtClean="0">
                <a:solidFill>
                  <a:srgbClr val="AF002D"/>
                </a:solidFill>
                <a:cs typeface="Arial Unicode MS"/>
                <a:sym typeface="+mn-ea"/>
              </a:rPr>
              <a:t>► </a:t>
            </a:r>
            <a:r>
              <a:rPr lang="ru-RU" sz="1400" dirty="0" smtClean="0">
                <a:solidFill>
                  <a:srgbClr val="000000"/>
                </a:solidFill>
                <a:cs typeface="Arial Unicode MS"/>
                <a:sym typeface="+mn-ea"/>
              </a:rPr>
              <a:t>С1, С2, С3 — кривые фиксированной скорости вращения. В данном режименасос работает аналогично нерегулируемым насосам.</a:t>
            </a:r>
            <a:endParaRPr lang="ru-RU" sz="1400" dirty="0" smtClean="0">
              <a:solidFill>
                <a:srgbClr val="000000"/>
              </a:solidFill>
              <a:cs typeface="Arial Unicode MS"/>
              <a:sym typeface="+mn-ea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405" y="1828165"/>
            <a:ext cx="1242695" cy="1924050"/>
          </a:xfrm>
          <a:prstGeom prst="rect">
            <a:avLst/>
          </a:prstGeom>
        </p:spPr>
      </p:pic>
      <p:sp>
        <p:nvSpPr>
          <p:cNvPr id="4" name="object 9"/>
          <p:cNvSpPr txBox="1"/>
          <p:nvPr/>
        </p:nvSpPr>
        <p:spPr>
          <a:xfrm>
            <a:off x="2123728" y="909001"/>
            <a:ext cx="4896544" cy="32004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2000" b="1" dirty="0">
                <a:solidFill>
                  <a:srgbClr val="C00000"/>
                </a:solidFill>
                <a:sym typeface="+mn-ea"/>
              </a:rPr>
              <a:t>Циркуляционные насосы </a:t>
            </a:r>
            <a:endParaRPr lang="en-US" altLang="ru-RU" sz="2000" b="1" spc="35" dirty="0" smtClean="0">
              <a:solidFill>
                <a:srgbClr val="C00000"/>
              </a:solidFill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5" y="381000"/>
            <a:ext cx="1598930" cy="308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object 5"/>
          <p:cNvSpPr txBox="1"/>
          <p:nvPr/>
        </p:nvSpPr>
        <p:spPr>
          <a:xfrm>
            <a:off x="777875" y="3852545"/>
            <a:ext cx="7927975" cy="245872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70"/>
              </a:spcBef>
            </a:pPr>
            <a:r>
              <a:rPr sz="1400" b="1" dirty="0" err="1" smtClean="0">
                <a:solidFill>
                  <a:srgbClr val="AF002D"/>
                </a:solidFill>
                <a:cs typeface="Calibri" panose="020F0502020204030204"/>
              </a:rPr>
              <a:t>Преи</a:t>
            </a:r>
            <a:r>
              <a:rPr lang="ru-RU" sz="1400" b="1" dirty="0" err="1" smtClean="0">
                <a:solidFill>
                  <a:srgbClr val="AF002D"/>
                </a:solidFill>
                <a:cs typeface="Calibri" panose="020F0502020204030204"/>
              </a:rPr>
              <a:t>мущ</a:t>
            </a:r>
            <a:r>
              <a:rPr sz="1400" b="1" dirty="0" smtClean="0">
                <a:solidFill>
                  <a:srgbClr val="AF002D"/>
                </a:solidFill>
                <a:cs typeface="Calibri" panose="020F0502020204030204"/>
              </a:rPr>
              <a:t>е</a:t>
            </a:r>
            <a:r>
              <a:rPr lang="ru-RU" sz="1400" b="1" dirty="0" smtClean="0">
                <a:solidFill>
                  <a:srgbClr val="AF002D"/>
                </a:solidFill>
                <a:cs typeface="Calibri" panose="020F0502020204030204"/>
              </a:rPr>
              <a:t>с</a:t>
            </a:r>
            <a:r>
              <a:rPr sz="1400" b="1" dirty="0" smtClean="0">
                <a:solidFill>
                  <a:srgbClr val="AF002D"/>
                </a:solidFill>
                <a:cs typeface="Calibri" panose="020F0502020204030204"/>
              </a:rPr>
              <a:t>т</a:t>
            </a:r>
            <a:r>
              <a:rPr lang="ru-RU" sz="1400" b="1" dirty="0" smtClean="0">
                <a:solidFill>
                  <a:srgbClr val="AF002D"/>
                </a:solidFill>
                <a:cs typeface="Calibri" panose="020F0502020204030204"/>
              </a:rPr>
              <a:t>в</a:t>
            </a:r>
            <a:r>
              <a:rPr sz="1400" b="1" dirty="0" smtClean="0">
                <a:solidFill>
                  <a:srgbClr val="AF002D"/>
                </a:solidFill>
                <a:cs typeface="Calibri" panose="020F0502020204030204"/>
              </a:rPr>
              <a:t>а</a:t>
            </a:r>
            <a:r>
              <a:rPr sz="1400" b="1" dirty="0">
                <a:solidFill>
                  <a:srgbClr val="AF002D"/>
                </a:solidFill>
                <a:cs typeface="Calibri" panose="020F0502020204030204"/>
              </a:rPr>
              <a:t>:</a:t>
            </a:r>
            <a:endParaRPr sz="1400" dirty="0">
              <a:cs typeface="Calibri" panose="020F0502020204030204"/>
            </a:endParaRPr>
          </a:p>
          <a:p>
            <a:pPr marL="192405" marR="97155" indent="-180340" algn="just">
              <a:lnSpc>
                <a:spcPct val="100000"/>
              </a:lnSpc>
              <a:spcBef>
                <a:spcPts val="280"/>
              </a:spcBef>
            </a:pPr>
            <a:r>
              <a:rPr sz="1400" dirty="0" smtClean="0">
                <a:solidFill>
                  <a:srgbClr val="AF002D"/>
                </a:solidFill>
                <a:cs typeface="Arial Unicode MS"/>
              </a:rPr>
              <a:t>► </a:t>
            </a:r>
            <a:r>
              <a:rPr lang="en-US" sz="1400" dirty="0" smtClean="0">
                <a:cs typeface="Arial Unicode MS"/>
              </a:rPr>
              <a:t>11</a:t>
            </a:r>
            <a:r>
              <a:rPr sz="1400" dirty="0" smtClean="0">
                <a:cs typeface="Arial Unicode MS"/>
              </a:rPr>
              <a:t> </a:t>
            </a:r>
            <a:r>
              <a:rPr sz="1400" dirty="0">
                <a:cs typeface="Arial Unicode MS"/>
              </a:rPr>
              <a:t>встроенных режимов управления, </a:t>
            </a:r>
            <a:r>
              <a:rPr lang="ru-RU" sz="1400" dirty="0" smtClean="0">
                <a:cs typeface="Arial Unicode MS"/>
              </a:rPr>
              <a:t>в том числе ф</a:t>
            </a:r>
            <a:r>
              <a:rPr lang="ru-RU" sz="1400" dirty="0" smtClean="0"/>
              <a:t>ункция </a:t>
            </a:r>
            <a:r>
              <a:rPr lang="en-US" sz="1400" dirty="0" smtClean="0"/>
              <a:t>AUTO</a:t>
            </a:r>
            <a:r>
              <a:rPr lang="ru-RU" sz="1400" dirty="0" smtClean="0"/>
              <a:t>,</a:t>
            </a:r>
            <a:r>
              <a:rPr lang="ru-RU" sz="1400" dirty="0"/>
              <a:t> </a:t>
            </a:r>
            <a:r>
              <a:rPr sz="1400" dirty="0" err="1" smtClean="0">
                <a:cs typeface="Arial Unicode MS"/>
              </a:rPr>
              <a:t>что</a:t>
            </a:r>
            <a:r>
              <a:rPr sz="1400" dirty="0" smtClean="0">
                <a:cs typeface="Arial Unicode MS"/>
              </a:rPr>
              <a:t> </a:t>
            </a:r>
            <a:r>
              <a:rPr sz="1400" dirty="0">
                <a:cs typeface="Arial Unicode MS"/>
              </a:rPr>
              <a:t>позволяет выбрать наиболее оптимальный режим работы насоса  в конкретных условиях эксплуатации;</a:t>
            </a:r>
            <a:endParaRPr sz="1400" dirty="0">
              <a:cs typeface="Arial Unicode MS"/>
            </a:endParaRPr>
          </a:p>
          <a:p>
            <a:pPr marL="12700" algn="just">
              <a:lnSpc>
                <a:spcPct val="100000"/>
              </a:lnSpc>
              <a:spcBef>
                <a:spcPts val="280"/>
              </a:spcBef>
            </a:pPr>
            <a:r>
              <a:rPr sz="1400" dirty="0">
                <a:solidFill>
                  <a:srgbClr val="AF002D"/>
                </a:solidFill>
                <a:cs typeface="Arial Unicode MS"/>
              </a:rPr>
              <a:t>► </a:t>
            </a:r>
            <a:r>
              <a:rPr sz="1400" dirty="0" err="1" smtClean="0">
                <a:cs typeface="Arial Unicode MS"/>
              </a:rPr>
              <a:t>сниженное</a:t>
            </a:r>
            <a:r>
              <a:rPr sz="1400" dirty="0" smtClean="0">
                <a:cs typeface="Arial Unicode MS"/>
              </a:rPr>
              <a:t> </a:t>
            </a:r>
            <a:r>
              <a:rPr sz="1400" dirty="0">
                <a:cs typeface="Arial Unicode MS"/>
              </a:rPr>
              <a:t>энергопотребление. Все модели </a:t>
            </a:r>
            <a:r>
              <a:rPr sz="1400" dirty="0" err="1">
                <a:cs typeface="Arial Unicode MS"/>
              </a:rPr>
              <a:t>насосов</a:t>
            </a:r>
            <a:r>
              <a:rPr sz="1400" dirty="0">
                <a:cs typeface="Arial Unicode MS"/>
              </a:rPr>
              <a:t> </a:t>
            </a:r>
            <a:r>
              <a:rPr sz="1400" dirty="0" smtClean="0">
                <a:cs typeface="Arial Unicode MS"/>
              </a:rPr>
              <a:t>M</a:t>
            </a:r>
            <a:r>
              <a:rPr lang="en-US" sz="1400" dirty="0" smtClean="0">
                <a:cs typeface="Arial Unicode MS"/>
              </a:rPr>
              <a:t>EGA</a:t>
            </a:r>
            <a:r>
              <a:rPr sz="1400" dirty="0" smtClean="0">
                <a:cs typeface="Arial Unicode MS"/>
              </a:rPr>
              <a:t> </a:t>
            </a:r>
            <a:r>
              <a:rPr sz="1400" dirty="0">
                <a:cs typeface="Arial Unicode MS"/>
              </a:rPr>
              <a:t>соответствуют европейским требованиям  по энергоэффективности EuP 2015;</a:t>
            </a:r>
            <a:endParaRPr sz="1400" dirty="0">
              <a:cs typeface="Arial Unicode MS"/>
            </a:endParaRPr>
          </a:p>
          <a:p>
            <a:pPr marL="12700" algn="just">
              <a:lnSpc>
                <a:spcPct val="100000"/>
              </a:lnSpc>
              <a:spcBef>
                <a:spcPts val="280"/>
              </a:spcBef>
            </a:pPr>
            <a:r>
              <a:rPr sz="1400" dirty="0">
                <a:solidFill>
                  <a:srgbClr val="AF002D"/>
                </a:solidFill>
                <a:cs typeface="Arial Unicode MS"/>
              </a:rPr>
              <a:t>► </a:t>
            </a:r>
            <a:r>
              <a:rPr sz="1400" dirty="0">
                <a:cs typeface="Arial Unicode MS"/>
              </a:rPr>
              <a:t>световая индикация режимов работы и аварий на внешней панели насоса;</a:t>
            </a:r>
            <a:endParaRPr sz="1400" dirty="0">
              <a:cs typeface="Arial Unicode MS"/>
            </a:endParaRPr>
          </a:p>
          <a:p>
            <a:pPr marL="12700" algn="just">
              <a:lnSpc>
                <a:spcPct val="100000"/>
              </a:lnSpc>
              <a:spcBef>
                <a:spcPts val="280"/>
              </a:spcBef>
            </a:pPr>
            <a:r>
              <a:rPr sz="1400" dirty="0">
                <a:solidFill>
                  <a:srgbClr val="AF002D"/>
                </a:solidFill>
                <a:cs typeface="Arial Unicode MS"/>
              </a:rPr>
              <a:t>► </a:t>
            </a:r>
            <a:r>
              <a:rPr sz="1400" dirty="0">
                <a:cs typeface="Arial Unicode MS"/>
              </a:rPr>
              <a:t>низкий уровень </a:t>
            </a:r>
            <a:r>
              <a:rPr sz="1400" dirty="0" err="1">
                <a:cs typeface="Arial Unicode MS"/>
              </a:rPr>
              <a:t>шума</a:t>
            </a:r>
            <a:r>
              <a:rPr lang="en-US" sz="1400" dirty="0" err="1">
                <a:cs typeface="Arial Unicode MS"/>
              </a:rPr>
              <a:t> </a:t>
            </a:r>
            <a:r>
              <a:rPr sz="1400" dirty="0" err="1">
                <a:cs typeface="Arial Unicode MS"/>
              </a:rPr>
              <a:t>до 45 дБ (А)</a:t>
            </a:r>
            <a:r>
              <a:rPr sz="1400" dirty="0" smtClean="0">
                <a:cs typeface="Arial Unicode MS"/>
              </a:rPr>
              <a:t>;</a:t>
            </a:r>
            <a:endParaRPr lang="en-US" sz="1400" dirty="0" smtClean="0">
              <a:cs typeface="Arial Unicode MS"/>
            </a:endParaRPr>
          </a:p>
          <a:p>
            <a:pPr marL="12700" algn="just">
              <a:lnSpc>
                <a:spcPct val="100000"/>
              </a:lnSpc>
              <a:spcBef>
                <a:spcPts val="280"/>
              </a:spcBef>
            </a:pPr>
            <a:r>
              <a:rPr lang="ru-RU" sz="1400" dirty="0">
                <a:solidFill>
                  <a:srgbClr val="AF002D"/>
                </a:solidFill>
                <a:cs typeface="Arial Unicode MS"/>
              </a:rPr>
              <a:t>► </a:t>
            </a:r>
            <a:r>
              <a:rPr lang="ru-RU" sz="1400" dirty="0"/>
              <a:t>в</a:t>
            </a:r>
            <a:r>
              <a:rPr lang="ru-RU" sz="1400" dirty="0" smtClean="0"/>
              <a:t>озможность </a:t>
            </a:r>
            <a:r>
              <a:rPr lang="ru-RU" sz="1400" dirty="0"/>
              <a:t>диспетчеризации по протоколу связи </a:t>
            </a:r>
            <a:r>
              <a:rPr lang="ru-RU" sz="1400" dirty="0" err="1" smtClean="0"/>
              <a:t>Modbus</a:t>
            </a:r>
            <a:r>
              <a:rPr lang="ru-RU" sz="1400" dirty="0"/>
              <a:t>;</a:t>
            </a:r>
            <a:endParaRPr sz="1400" dirty="0">
              <a:cs typeface="Arial Unicode MS"/>
            </a:endParaRPr>
          </a:p>
          <a:p>
            <a:pPr marL="192405" marR="590550" indent="-180340" algn="just">
              <a:lnSpc>
                <a:spcPct val="100000"/>
              </a:lnSpc>
              <a:spcBef>
                <a:spcPts val="280"/>
              </a:spcBef>
            </a:pPr>
            <a:r>
              <a:rPr sz="1400" dirty="0">
                <a:solidFill>
                  <a:srgbClr val="AF002D"/>
                </a:solidFill>
                <a:cs typeface="Arial Unicode MS"/>
              </a:rPr>
              <a:t>► </a:t>
            </a:r>
            <a:r>
              <a:rPr sz="1400" dirty="0">
                <a:latin typeface="Calibri" panose="020F0502020204030204" charset="0"/>
                <a:cs typeface="Calibri" panose="020F0502020204030204" charset="0"/>
              </a:rPr>
              <a:t>увеличенный срок службы насоса за счет совершенствования </a:t>
            </a:r>
            <a:r>
              <a:rPr sz="1400" dirty="0">
                <a:cs typeface="Arial Unicode MS"/>
              </a:rPr>
              <a:t>конструкции, как следствие, низкие эксплуатационные расходы.</a:t>
            </a:r>
            <a:endParaRPr sz="1300" dirty="0">
              <a:cs typeface="Calibri" panose="020F0502020204030204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94915" y="1193165"/>
            <a:ext cx="6212205" cy="1523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335" algn="just">
              <a:lnSpc>
                <a:spcPct val="100000"/>
              </a:lnSpc>
              <a:spcBef>
                <a:spcPts val="700"/>
              </a:spcBef>
            </a:pPr>
            <a:r>
              <a:rPr lang="ru-RU" sz="1400" b="1" dirty="0">
                <a:solidFill>
                  <a:srgbClr val="AF002D"/>
                </a:solidFill>
                <a:cs typeface="Calibri" panose="020F0502020204030204"/>
              </a:rPr>
              <a:t>Область применения:</a:t>
            </a:r>
            <a:endParaRPr lang="ru-RU" sz="1400" dirty="0">
              <a:cs typeface="Calibri" panose="020F0502020204030204"/>
            </a:endParaRPr>
          </a:p>
          <a:p>
            <a:pPr marL="12700" algn="just">
              <a:lnSpc>
                <a:spcPct val="100000"/>
              </a:lnSpc>
              <a:spcBef>
                <a:spcPts val="545"/>
              </a:spcBef>
            </a:pPr>
            <a:r>
              <a:rPr lang="ru-RU" sz="1400" dirty="0">
                <a:cs typeface="Arial Unicode MS"/>
              </a:rPr>
              <a:t>Циркуляционный насос </a:t>
            </a:r>
            <a:r>
              <a:rPr lang="ru-RU" sz="1400" dirty="0" smtClean="0">
                <a:cs typeface="Arial Unicode MS"/>
              </a:rPr>
              <a:t>M</a:t>
            </a:r>
            <a:r>
              <a:rPr lang="en-US" sz="1400" dirty="0" smtClean="0">
                <a:cs typeface="Arial Unicode MS"/>
              </a:rPr>
              <a:t>EGA</a:t>
            </a:r>
            <a:r>
              <a:rPr lang="ru-RU" sz="1400" dirty="0" smtClean="0">
                <a:cs typeface="Arial Unicode MS"/>
              </a:rPr>
              <a:t> </a:t>
            </a:r>
            <a:r>
              <a:rPr lang="ru-RU" sz="1400" dirty="0">
                <a:cs typeface="Arial Unicode MS"/>
              </a:rPr>
              <a:t>предназначен для циркуляции жидкости в </a:t>
            </a:r>
            <a:r>
              <a:rPr lang="ru-RU" sz="1400" dirty="0" smtClean="0">
                <a:cs typeface="Arial Unicode MS"/>
              </a:rPr>
              <a:t>системах</a:t>
            </a:r>
            <a:r>
              <a:rPr lang="en-US" sz="1400" dirty="0" smtClean="0">
                <a:cs typeface="Arial Unicode MS"/>
              </a:rPr>
              <a:t> </a:t>
            </a:r>
            <a:r>
              <a:rPr lang="ru-RU" sz="1400" dirty="0" smtClean="0">
                <a:cs typeface="Arial Unicode MS"/>
              </a:rPr>
              <a:t>отопления</a:t>
            </a:r>
            <a:r>
              <a:rPr lang="ru-RU" sz="1400" dirty="0">
                <a:cs typeface="Arial Unicode MS"/>
              </a:rPr>
              <a:t>, кондиционирования и </a:t>
            </a:r>
            <a:r>
              <a:rPr lang="ru-RU" sz="1400" dirty="0" smtClean="0">
                <a:cs typeface="Arial Unicode MS"/>
              </a:rPr>
              <a:t>охлаждения.</a:t>
            </a:r>
            <a:r>
              <a:rPr lang="en-US" sz="1400" dirty="0" smtClean="0">
                <a:cs typeface="Arial Unicode MS"/>
              </a:rPr>
              <a:t> </a:t>
            </a:r>
            <a:r>
              <a:rPr lang="ru-RU" sz="1400" dirty="0" smtClean="0">
                <a:cs typeface="Arial Unicode MS"/>
              </a:rPr>
              <a:t>Также насосы данной серии применяются в </a:t>
            </a:r>
            <a:r>
              <a:rPr lang="ru-RU" sz="1400" dirty="0">
                <a:cs typeface="Arial Unicode MS"/>
              </a:rPr>
              <a:t>системах, использующих теплоту </a:t>
            </a:r>
            <a:r>
              <a:rPr lang="ru-RU" sz="1400" dirty="0" smtClean="0">
                <a:cs typeface="Arial Unicode MS"/>
              </a:rPr>
              <a:t>грунта и солнечную </a:t>
            </a:r>
            <a:r>
              <a:rPr lang="ru-RU" sz="1400" dirty="0">
                <a:cs typeface="Arial Unicode MS"/>
              </a:rPr>
              <a:t>энергию.</a:t>
            </a:r>
            <a:r>
              <a:rPr lang="en-US" altLang="ru-RU" sz="1400" dirty="0">
                <a:cs typeface="Arial Unicode MS"/>
              </a:rPr>
              <a:t> </a:t>
            </a:r>
            <a:endParaRPr lang="en-US" altLang="ru-RU" sz="1400" dirty="0">
              <a:cs typeface="Arial Unicode MS"/>
            </a:endParaRPr>
          </a:p>
          <a:p>
            <a:pPr marL="12700" algn="just">
              <a:lnSpc>
                <a:spcPct val="100000"/>
              </a:lnSpc>
              <a:spcBef>
                <a:spcPts val="545"/>
              </a:spcBef>
            </a:pPr>
            <a:r>
              <a:rPr lang="en-US" altLang="ru-RU" sz="1400" dirty="0">
                <a:cs typeface="Arial Unicode MS"/>
              </a:rPr>
              <a:t>Температура перекачиваемой жидкости: -30 °C...+110 °C</a:t>
            </a:r>
            <a:endParaRPr lang="ru-RU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940" y="1531620"/>
            <a:ext cx="974725" cy="91059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6546850" y="6236970"/>
            <a:ext cx="234569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 b="1"/>
              <a:t>Страна-изготовитель: Китай  </a:t>
            </a:r>
            <a:endParaRPr lang="ru-RU" altLang="en-US" sz="1400" b="1"/>
          </a:p>
          <a:p>
            <a:r>
              <a:rPr lang="ru-RU" altLang="en-US" sz="1400" b="1"/>
              <a:t>Гарантия 3 года.</a:t>
            </a:r>
            <a:endParaRPr lang="ru-RU" altLang="en-US" sz="1400" b="1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2540000" y="2708910"/>
            <a:ext cx="6166485" cy="11684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>
                <a:solidFill>
                  <a:srgbClr val="C00000"/>
                </a:solidFill>
                <a:latin typeface="+mj-lt"/>
                <a:cs typeface="+mj-lt"/>
                <a:sym typeface="+mn-ea"/>
              </a:rPr>
              <a:t>КОМПЛЕКТ ПОСТАВКИ:</a:t>
            </a:r>
            <a:endParaRPr lang="ru-RU" altLang="en-US" sz="1400">
              <a:latin typeface="+mj-lt"/>
              <a:cs typeface="+mj-lt"/>
            </a:endParaRPr>
          </a:p>
          <a:p>
            <a:r>
              <a:rPr lang="ru-RU" altLang="en-US" sz="1400">
                <a:latin typeface="+mj-lt"/>
                <a:cs typeface="+mj-lt"/>
                <a:sym typeface="+mn-ea"/>
              </a:rPr>
              <a:t>• Мастер Штекер;</a:t>
            </a:r>
            <a:endParaRPr lang="ru-RU" altLang="en-US" sz="1400">
              <a:latin typeface="+mj-lt"/>
              <a:cs typeface="+mj-lt"/>
            </a:endParaRPr>
          </a:p>
          <a:p>
            <a:r>
              <a:rPr lang="ru-RU" altLang="en-US" sz="1400">
                <a:latin typeface="+mj-lt"/>
                <a:cs typeface="+mj-lt"/>
                <a:sym typeface="+mn-ea"/>
              </a:rPr>
              <a:t>• Латунные гайки с резиновыми уплотнителями</a:t>
            </a:r>
            <a:r>
              <a:rPr lang="en-US" altLang="ru-RU" sz="1400">
                <a:latin typeface="+mj-lt"/>
                <a:cs typeface="+mj-lt"/>
                <a:sym typeface="+mn-ea"/>
              </a:rPr>
              <a:t> </a:t>
            </a:r>
            <a:r>
              <a:rPr lang="ru-RU" altLang="ru-RU" sz="1400">
                <a:latin typeface="+mj-lt"/>
                <a:cs typeface="+mj-lt"/>
                <a:sym typeface="+mn-ea"/>
              </a:rPr>
              <a:t>или ответные фланцы</a:t>
            </a:r>
            <a:r>
              <a:rPr lang="ru-RU" altLang="en-US" sz="1400">
                <a:latin typeface="+mj-lt"/>
                <a:cs typeface="+mj-lt"/>
                <a:sym typeface="+mn-ea"/>
              </a:rPr>
              <a:t>;</a:t>
            </a:r>
            <a:endParaRPr lang="ru-RU" altLang="en-US" sz="1400">
              <a:latin typeface="+mj-lt"/>
              <a:cs typeface="+mj-lt"/>
            </a:endParaRPr>
          </a:p>
          <a:p>
            <a:r>
              <a:rPr lang="ru-RU" altLang="en-US" sz="1400">
                <a:latin typeface="+mj-lt"/>
                <a:cs typeface="+mj-lt"/>
                <a:sym typeface="+mn-ea"/>
              </a:rPr>
              <a:t>• Кабель подключения ШИМ-сигнала;</a:t>
            </a:r>
            <a:endParaRPr lang="ru-RU" altLang="en-US" sz="1400">
              <a:latin typeface="+mj-lt"/>
              <a:cs typeface="+mj-lt"/>
            </a:endParaRPr>
          </a:p>
          <a:p>
            <a:r>
              <a:rPr lang="ru-RU" altLang="en-US" sz="1400">
                <a:latin typeface="+mj-lt"/>
                <a:cs typeface="+mj-lt"/>
                <a:sym typeface="+mn-ea"/>
              </a:rPr>
              <a:t>• Инструкция по монтажу и эксплуатации.</a:t>
            </a:r>
            <a:endParaRPr lang="ru-RU" altLang="en-US" sz="1400">
              <a:latin typeface="+mj-lt"/>
              <a:cs typeface="+mj-lt"/>
              <a:sym typeface="+mn-ea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31793" y="1192864"/>
            <a:ext cx="64325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ru-RU" sz="1400" b="1" dirty="0">
                <a:solidFill>
                  <a:srgbClr val="C00000"/>
                </a:solidFill>
              </a:rPr>
              <a:t>M</a:t>
            </a:r>
            <a:r>
              <a:rPr lang="en-US" sz="1400" b="1" dirty="0">
                <a:solidFill>
                  <a:srgbClr val="C00000"/>
                </a:solidFill>
              </a:rPr>
              <a:t>EGA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51148" y="2636219"/>
            <a:ext cx="76708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ru-RU" sz="1400" b="1" dirty="0">
                <a:solidFill>
                  <a:srgbClr val="C00000"/>
                </a:solidFill>
              </a:rPr>
              <a:t>M</a:t>
            </a:r>
            <a:r>
              <a:rPr lang="en-US" sz="1400" b="1" dirty="0">
                <a:solidFill>
                  <a:srgbClr val="C00000"/>
                </a:solidFill>
              </a:rPr>
              <a:t>EGA S</a:t>
            </a:r>
            <a:endParaRPr lang="en-US" sz="1400" b="1" dirty="0">
              <a:solidFill>
                <a:srgbClr val="C00000"/>
              </a:solidFill>
            </a:endParaRPr>
          </a:p>
        </p:txBody>
      </p:sp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315" y="2943225"/>
            <a:ext cx="1022350" cy="867410"/>
          </a:xfrm>
          <a:prstGeom prst="rect">
            <a:avLst/>
          </a:prstGeom>
        </p:spPr>
      </p:pic>
      <p:sp>
        <p:nvSpPr>
          <p:cNvPr id="13" name="object 9"/>
          <p:cNvSpPr txBox="1"/>
          <p:nvPr/>
        </p:nvSpPr>
        <p:spPr>
          <a:xfrm>
            <a:off x="2196118" y="836611"/>
            <a:ext cx="4896544" cy="32004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2000" b="1" dirty="0">
                <a:solidFill>
                  <a:srgbClr val="C00000"/>
                </a:solidFill>
                <a:sym typeface="+mn-ea"/>
              </a:rPr>
              <a:t>Циркуляционные насосы </a:t>
            </a:r>
            <a:endParaRPr lang="en-US" altLang="ru-RU" sz="2000" b="1" spc="35" dirty="0" smtClean="0">
              <a:solidFill>
                <a:srgbClr val="C00000"/>
              </a:solidFill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5" y="381000"/>
            <a:ext cx="1598930" cy="308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2164715" y="836295"/>
            <a:ext cx="5158105" cy="3638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kern="0" spc="50" dirty="0">
                <a:solidFill>
                  <a:srgbClr val="C00000"/>
                </a:solidFill>
              </a:rPr>
              <a:t>Циркуляционные </a:t>
            </a:r>
            <a:r>
              <a:rPr lang="ru-RU" sz="2000" b="1" kern="0" spc="35" dirty="0">
                <a:solidFill>
                  <a:srgbClr val="C00000"/>
                </a:solidFill>
              </a:rPr>
              <a:t>насосы</a:t>
            </a:r>
            <a:r>
              <a:rPr lang="ru-RU" sz="2000" b="1" kern="0" spc="-160" dirty="0">
                <a:solidFill>
                  <a:srgbClr val="C00000"/>
                </a:solidFill>
              </a:rPr>
              <a:t> </a:t>
            </a:r>
            <a:r>
              <a:rPr lang="ru-RU" altLang="en-US" sz="2000" b="1" dirty="0">
                <a:solidFill>
                  <a:srgbClr val="C00000"/>
                </a:solidFill>
                <a:sym typeface="+mn-ea"/>
              </a:rPr>
              <a:t> </a:t>
            </a:r>
            <a:r>
              <a:rPr lang="ru-RU" altLang="en-US" sz="2000" b="1" kern="0" spc="-15" dirty="0" smtClean="0">
                <a:solidFill>
                  <a:srgbClr val="C00000"/>
                </a:solidFill>
              </a:rPr>
              <a:t>для систем ГВС</a:t>
            </a:r>
            <a:endParaRPr lang="ru-RU" altLang="en-US" sz="2000" b="1" kern="0" spc="-15" dirty="0" smtClean="0">
              <a:solidFill>
                <a:srgbClr val="C00000"/>
              </a:solidFill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795" y="2132965"/>
            <a:ext cx="1264920" cy="12592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928" y="5085380"/>
            <a:ext cx="1188145" cy="1295015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2555875" y="4581525"/>
            <a:ext cx="595757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>
                <a:solidFill>
                  <a:srgbClr val="C00000"/>
                </a:solidFill>
                <a:latin typeface="+mj-lt"/>
                <a:cs typeface="+mj-lt"/>
                <a:sym typeface="+mn-ea"/>
              </a:rPr>
              <a:t>ТЕХНИЧЕСКИЕ ХАРАКТЕРИСТИКИ:</a:t>
            </a:r>
            <a:endParaRPr lang="ru-RU" altLang="en-US" sz="1400">
              <a:solidFill>
                <a:srgbClr val="C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Материал корпуса: латунь</a:t>
            </a:r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Трубное присоединение: Rp 1/2"</a:t>
            </a:r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/>
              <a:t>Температура перекачиваемой жидкости: +2 °C...+110 °C</a:t>
            </a:r>
            <a:endParaRPr lang="ru-RU" altLang="en-US" sz="1400"/>
          </a:p>
          <a:p>
            <a:r>
              <a:rPr lang="ru-RU" altLang="en-US" sz="1400"/>
              <a:t>Электродвигатель: с постоянными магнитами, без подшипника вращения</a:t>
            </a:r>
            <a:endParaRPr lang="ru-RU" altLang="en-US" sz="1400"/>
          </a:p>
          <a:p>
            <a:r>
              <a:rPr lang="ru-RU" altLang="en-US" sz="1400"/>
              <a:t>Максимальный расход — 0,9 м³/ч</a:t>
            </a:r>
            <a:endParaRPr lang="ru-RU" altLang="en-US" sz="1400"/>
          </a:p>
          <a:p>
            <a:r>
              <a:rPr lang="ru-RU" altLang="en-US" sz="1400"/>
              <a:t>Максимальный напор — 1,55 м</a:t>
            </a:r>
            <a:endParaRPr lang="ru-RU" altLang="en-US" sz="1400"/>
          </a:p>
          <a:p>
            <a:r>
              <a:rPr lang="ru-RU" altLang="en-US" sz="1400"/>
              <a:t>Количество скоростей — 1.</a:t>
            </a:r>
            <a:endParaRPr lang="ru-RU" altLang="en-US" sz="1400"/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2483485" y="1628775"/>
            <a:ext cx="595757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>
                <a:solidFill>
                  <a:srgbClr val="C00000"/>
                </a:solidFill>
                <a:latin typeface="+mj-lt"/>
                <a:cs typeface="+mj-lt"/>
                <a:sym typeface="+mn-ea"/>
              </a:rPr>
              <a:t>ТЕХНИЧЕСКИЕ ХАРАКТЕРИСТИКИ:</a:t>
            </a:r>
            <a:endParaRPr lang="ru-RU" altLang="en-US" sz="1400">
              <a:solidFill>
                <a:srgbClr val="C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Модели: Basic 15...S N, 130мм и Basic 25...S N, 180мм</a:t>
            </a:r>
            <a:endParaRPr lang="ru-RU" altLang="en-US" sz="1400">
              <a:solidFill>
                <a:srgbClr val="C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Материал корпуса: нержавеющая сталь</a:t>
            </a:r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Трубное присоединение: G 1” х Rp 3/4”</a:t>
            </a:r>
            <a:r>
              <a:rPr lang="en-US" altLang="ru-RU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 </a:t>
            </a:r>
            <a:r>
              <a:rPr lang="ru-RU" altLang="ru-RU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или </a:t>
            </a:r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G 1 ½” х Rp 3/4”</a:t>
            </a:r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/>
              <a:t>Температура перекачиваемой жидкости: +2 °C...+110 °C</a:t>
            </a:r>
            <a:endParaRPr lang="ru-RU" altLang="en-US" sz="1400"/>
          </a:p>
          <a:p>
            <a:r>
              <a:rPr lang="ru-RU" altLang="en-US" sz="1400"/>
              <a:t>Максимальный расход — 3 - 7 м³/ч</a:t>
            </a:r>
            <a:endParaRPr lang="ru-RU" altLang="en-US" sz="1400"/>
          </a:p>
          <a:p>
            <a:r>
              <a:rPr lang="ru-RU" altLang="en-US" sz="1400"/>
              <a:t>Максимальный напор — 4 - 12 м</a:t>
            </a:r>
            <a:endParaRPr lang="ru-RU" altLang="en-US" sz="1400"/>
          </a:p>
          <a:p>
            <a:r>
              <a:rPr lang="ru-RU" altLang="en-US" sz="1400"/>
              <a:t>Количество скоростей — 3.</a:t>
            </a:r>
            <a:endParaRPr lang="ru-RU" altLang="en-US" sz="1400"/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1115695" y="4653280"/>
            <a:ext cx="98425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600">
                <a:solidFill>
                  <a:srgbClr val="C00000"/>
                </a:solidFill>
              </a:rPr>
              <a:t>INSTANT</a:t>
            </a:r>
            <a:endParaRPr lang="ru-RU" altLang="en-US" sz="1600">
              <a:solidFill>
                <a:srgbClr val="C00000"/>
              </a:solidFill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1043940" y="1710690"/>
            <a:ext cx="89281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ru-RU" sz="1600">
                <a:solidFill>
                  <a:srgbClr val="C00000"/>
                </a:solidFill>
              </a:rPr>
              <a:t>BASIC N</a:t>
            </a:r>
            <a:endParaRPr lang="en-US" altLang="ru-RU" sz="1600">
              <a:solidFill>
                <a:srgbClr val="C00000"/>
              </a:solidFill>
            </a:endParaRP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1115695" y="3477260"/>
            <a:ext cx="686562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>
                <a:solidFill>
                  <a:srgbClr val="C00000"/>
                </a:solidFill>
              </a:rPr>
              <a:t>Дополнительная принадлежность:</a:t>
            </a:r>
            <a:endParaRPr lang="ru-RU" altLang="en-US" sz="140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400"/>
              <a:t>Резьбовое трубное соединение (комплект) G 1”: арт. 55321001 - для Basic 15...S N</a:t>
            </a:r>
            <a:endParaRPr lang="ru-RU" altLang="en-US" sz="1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400"/>
              <a:t>Резьбовое трубное соединение (комплект) G 1</a:t>
            </a:r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½</a:t>
            </a:r>
            <a:r>
              <a:rPr lang="ru-RU" altLang="en-US" sz="1400"/>
              <a:t>”: арт. 55321002 - для Basic 25...S N</a:t>
            </a:r>
            <a:endParaRPr lang="ru-RU" altLang="en-US" sz="140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5" y="381000"/>
            <a:ext cx="1598930" cy="308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55746" y="836046"/>
            <a:ext cx="8148163" cy="3638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kern="0" spc="50" dirty="0">
                <a:solidFill>
                  <a:srgbClr val="C00000"/>
                </a:solidFill>
              </a:rPr>
              <a:t>Циркуляционные </a:t>
            </a:r>
            <a:r>
              <a:rPr lang="ru-RU" sz="2000" b="1" kern="0" spc="35" dirty="0">
                <a:solidFill>
                  <a:srgbClr val="C00000"/>
                </a:solidFill>
              </a:rPr>
              <a:t>насосы</a:t>
            </a:r>
            <a:r>
              <a:rPr lang="ru-RU" sz="2000" b="1" kern="0" spc="-160" dirty="0">
                <a:solidFill>
                  <a:srgbClr val="C00000"/>
                </a:solidFill>
              </a:rPr>
              <a:t> </a:t>
            </a:r>
            <a:endParaRPr lang="ru-RU" altLang="en-US" sz="2000" b="1" kern="0" spc="-15" dirty="0" smtClean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14375" y="1328420"/>
            <a:ext cx="7854950" cy="1022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700"/>
              </a:spcBef>
            </a:pPr>
            <a:r>
              <a:rPr lang="ru-RU" sz="1400" b="1" spc="65" dirty="0">
                <a:solidFill>
                  <a:srgbClr val="AF002D"/>
                </a:solidFill>
                <a:cs typeface="Calibri" panose="020F0502020204030204"/>
              </a:rPr>
              <a:t>Область</a:t>
            </a:r>
            <a:r>
              <a:rPr lang="ru-RU" sz="1400" b="1" spc="-40" dirty="0">
                <a:solidFill>
                  <a:srgbClr val="AF002D"/>
                </a:solidFill>
                <a:cs typeface="Calibri" panose="020F0502020204030204"/>
              </a:rPr>
              <a:t> </a:t>
            </a:r>
            <a:r>
              <a:rPr lang="ru-RU" sz="1400" b="1" spc="60" dirty="0">
                <a:solidFill>
                  <a:srgbClr val="AF002D"/>
                </a:solidFill>
                <a:cs typeface="Calibri" panose="020F0502020204030204"/>
              </a:rPr>
              <a:t>применения:</a:t>
            </a:r>
            <a:endParaRPr lang="ru-RU" sz="1400" dirty="0">
              <a:cs typeface="Calibri" panose="020F0502020204030204"/>
            </a:endParaRPr>
          </a:p>
          <a:p>
            <a:pPr marL="12700" marR="5080" algn="just">
              <a:lnSpc>
                <a:spcPct val="100000"/>
              </a:lnSpc>
              <a:spcBef>
                <a:spcPts val="545"/>
              </a:spcBef>
            </a:pPr>
            <a:r>
              <a:rPr lang="ru-RU" sz="1400">
                <a:cs typeface="Arial Unicode MS"/>
              </a:rPr>
              <a:t>Насосы предназначены для перекачки воды и водогликолевых смесей в системах отопления, вентиляции и кондиционирования</a:t>
            </a:r>
            <a:r>
              <a:rPr lang="en-US" altLang="ru-RU" sz="1400">
                <a:cs typeface="Arial Unicode MS"/>
              </a:rPr>
              <a:t>. </a:t>
            </a:r>
            <a:r>
              <a:rPr lang="ru-RU" sz="1400">
                <a:cs typeface="Arial Unicode MS"/>
              </a:rPr>
              <a:t>Линейка продукции представлена </a:t>
            </a:r>
            <a:r>
              <a:rPr lang="en-US" altLang="ru-RU" sz="1400">
                <a:cs typeface="Arial Unicode MS"/>
              </a:rPr>
              <a:t>3-x </a:t>
            </a:r>
            <a:r>
              <a:rPr lang="ru-RU" altLang="ru-RU" sz="1400">
                <a:cs typeface="Arial Unicode MS"/>
              </a:rPr>
              <a:t>скоростными насосами </a:t>
            </a:r>
            <a:r>
              <a:rPr lang="ru-RU" sz="1400">
                <a:cs typeface="Arial Unicode MS"/>
              </a:rPr>
              <a:t>в резьбовом и фланцевом, а также</a:t>
            </a:r>
            <a:r>
              <a:rPr lang="en-US" altLang="ru-RU" sz="1400">
                <a:cs typeface="Arial Unicode MS"/>
              </a:rPr>
              <a:t> </a:t>
            </a:r>
            <a:r>
              <a:rPr lang="ru-RU" sz="1400">
                <a:cs typeface="Arial Unicode MS"/>
              </a:rPr>
              <a:t>в одинарном и сдвоенном исполнениях.</a:t>
            </a:r>
            <a:endParaRPr lang="ru-RU" sz="1400" dirty="0">
              <a:cs typeface="Arial Unicode MS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827405" y="2479675"/>
            <a:ext cx="67437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GHN</a:t>
            </a:r>
            <a:endParaRPr lang="en-US" sz="1600">
              <a:solidFill>
                <a:srgbClr val="C00000"/>
              </a:solidFill>
            </a:endParaRPr>
          </a:p>
        </p:txBody>
      </p:sp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975" y="2468245"/>
            <a:ext cx="2804795" cy="2157095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405" y="2843530"/>
            <a:ext cx="1237615" cy="1414780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910" y="5249545"/>
            <a:ext cx="1328420" cy="1433830"/>
          </a:xfrm>
          <a:prstGeom prst="rect">
            <a:avLst/>
          </a:prstGeom>
        </p:spPr>
      </p:pic>
      <p:sp>
        <p:nvSpPr>
          <p:cNvPr id="16" name="Текстовое поле 15"/>
          <p:cNvSpPr txBox="1"/>
          <p:nvPr/>
        </p:nvSpPr>
        <p:spPr>
          <a:xfrm>
            <a:off x="821055" y="4869180"/>
            <a:ext cx="124396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GHN Basic II</a:t>
            </a:r>
            <a:endParaRPr lang="en-US" sz="1600">
              <a:solidFill>
                <a:srgbClr val="C00000"/>
              </a:solidFill>
            </a:endParaRPr>
          </a:p>
        </p:txBody>
      </p:sp>
      <p:pic>
        <p:nvPicPr>
          <p:cNvPr id="17" name="Изображение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9975" y="4707890"/>
            <a:ext cx="2813050" cy="2142490"/>
          </a:xfrm>
          <a:prstGeom prst="rect">
            <a:avLst/>
          </a:prstGeom>
        </p:spPr>
      </p:pic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5" y="242570"/>
            <a:ext cx="1651635" cy="441325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6516370" y="6453505"/>
            <a:ext cx="150558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 b="1">
                <a:sym typeface="+mn-ea"/>
              </a:rPr>
              <a:t>Гарантия 2 года.</a:t>
            </a:r>
            <a:endParaRPr lang="ru-RU" altLang="en-US" sz="1400" b="1">
              <a:sym typeface="+mn-ea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5292090" y="3141345"/>
            <a:ext cx="3757295" cy="11684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>
                <a:solidFill>
                  <a:srgbClr val="C00000"/>
                </a:solidFill>
              </a:rPr>
              <a:t>Дополнительная принадлежность - р</a:t>
            </a:r>
            <a:r>
              <a:rPr lang="ru-RU" altLang="en-US" sz="1400">
                <a:solidFill>
                  <a:srgbClr val="C00000"/>
                </a:solidFill>
                <a:sym typeface="+mn-ea"/>
              </a:rPr>
              <a:t>езьбовое трубное соединение, чугун (комплект)</a:t>
            </a:r>
            <a:r>
              <a:rPr lang="ru-RU" altLang="en-US" sz="1400">
                <a:solidFill>
                  <a:srgbClr val="C00000"/>
                </a:solidFill>
              </a:rPr>
              <a:t>:</a:t>
            </a:r>
            <a:endParaRPr lang="ru-RU" altLang="en-US" sz="140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400"/>
              <a:t>Размер G 1 1/4" x R 3/4": арт. 5675204 </a:t>
            </a:r>
            <a:endParaRPr lang="ru-RU" altLang="en-US" sz="1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400">
                <a:sym typeface="+mn-ea"/>
              </a:rPr>
              <a:t>Размер G 1 1/2" x R 1": арт. 5675205</a:t>
            </a:r>
            <a:endParaRPr lang="ru-RU" altLang="en-US" sz="1400"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400">
                <a:sym typeface="+mn-ea"/>
              </a:rPr>
              <a:t>Размер G 2" x R 11/4": арт. 5675206</a:t>
            </a:r>
            <a:endParaRPr lang="ru-RU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55746" y="836046"/>
            <a:ext cx="8148163" cy="3638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kern="0" spc="50" dirty="0">
                <a:solidFill>
                  <a:srgbClr val="C00000"/>
                </a:solidFill>
              </a:rPr>
              <a:t>Циркуляционные </a:t>
            </a:r>
            <a:r>
              <a:rPr lang="ru-RU" sz="2000" b="1" kern="0" spc="35" dirty="0">
                <a:solidFill>
                  <a:srgbClr val="C00000"/>
                </a:solidFill>
              </a:rPr>
              <a:t>насосы</a:t>
            </a:r>
            <a:r>
              <a:rPr lang="ru-RU" sz="2000" b="1" kern="0" spc="-160" dirty="0">
                <a:solidFill>
                  <a:srgbClr val="C00000"/>
                </a:solidFill>
              </a:rPr>
              <a:t> </a:t>
            </a:r>
            <a:endParaRPr lang="ru-RU" altLang="en-US" sz="2000" b="1" kern="0" spc="-15" dirty="0" smtClean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3895" y="1297305"/>
            <a:ext cx="7854950" cy="807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700"/>
              </a:spcBef>
            </a:pPr>
            <a:r>
              <a:rPr lang="ru-RU" sz="1400" b="1" spc="65" dirty="0">
                <a:solidFill>
                  <a:srgbClr val="AF002D"/>
                </a:solidFill>
                <a:cs typeface="Calibri" panose="020F0502020204030204"/>
              </a:rPr>
              <a:t>Область</a:t>
            </a:r>
            <a:r>
              <a:rPr lang="ru-RU" sz="1400" b="1" spc="-40" dirty="0">
                <a:solidFill>
                  <a:srgbClr val="AF002D"/>
                </a:solidFill>
                <a:cs typeface="Calibri" panose="020F0502020204030204"/>
              </a:rPr>
              <a:t> </a:t>
            </a:r>
            <a:r>
              <a:rPr lang="ru-RU" sz="1400" b="1" spc="60" dirty="0">
                <a:solidFill>
                  <a:srgbClr val="AF002D"/>
                </a:solidFill>
                <a:cs typeface="Calibri" panose="020F0502020204030204"/>
              </a:rPr>
              <a:t>применения:</a:t>
            </a:r>
            <a:endParaRPr lang="ru-RU" sz="1400" dirty="0">
              <a:cs typeface="Calibri" panose="020F0502020204030204"/>
            </a:endParaRPr>
          </a:p>
          <a:p>
            <a:pPr marL="12700" marR="5080" algn="just">
              <a:lnSpc>
                <a:spcPct val="100000"/>
              </a:lnSpc>
              <a:spcBef>
                <a:spcPts val="545"/>
              </a:spcBef>
            </a:pPr>
            <a:r>
              <a:rPr sz="1400">
                <a:cs typeface="Arial Unicode MS"/>
              </a:rPr>
              <a:t>Энергоэффективные насосы с электронным управлением для систем отопления, вентиляции,</a:t>
            </a:r>
            <a:r>
              <a:rPr lang="ru-RU" sz="1400">
                <a:cs typeface="Arial Unicode MS"/>
              </a:rPr>
              <a:t> </a:t>
            </a:r>
            <a:r>
              <a:rPr sz="1400">
                <a:cs typeface="Arial Unicode MS"/>
              </a:rPr>
              <a:t>охлаждения и кондиционирования воздуха. </a:t>
            </a:r>
            <a:endParaRPr sz="1400">
              <a:cs typeface="Arial Unicode MS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1043940" y="2205355"/>
            <a:ext cx="150368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NMT</a:t>
            </a:r>
            <a:r>
              <a:rPr lang="ru-RU" altLang="en-US" sz="1600">
                <a:solidFill>
                  <a:srgbClr val="C00000"/>
                </a:solidFill>
              </a:rPr>
              <a:t> </a:t>
            </a:r>
            <a:r>
              <a:rPr lang="en-US" sz="1600">
                <a:solidFill>
                  <a:srgbClr val="C00000"/>
                </a:solidFill>
              </a:rPr>
              <a:t>MINI</a:t>
            </a:r>
            <a:r>
              <a:rPr lang="ru-RU" altLang="en-US" sz="1600">
                <a:solidFill>
                  <a:srgbClr val="C00000"/>
                </a:solidFill>
              </a:rPr>
              <a:t> </a:t>
            </a:r>
            <a:r>
              <a:rPr lang="en-US" altLang="en-US" sz="1600">
                <a:solidFill>
                  <a:srgbClr val="C00000"/>
                </a:solidFill>
              </a:rPr>
              <a:t>pro</a:t>
            </a:r>
            <a:endParaRPr lang="en-US" altLang="en-US" sz="1600">
              <a:solidFill>
                <a:srgbClr val="C00000"/>
              </a:solidFill>
            </a:endParaRPr>
          </a:p>
        </p:txBody>
      </p:sp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242570"/>
            <a:ext cx="1651635" cy="441325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3348990" y="2205355"/>
            <a:ext cx="519049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>
                <a:solidFill>
                  <a:srgbClr val="C00000"/>
                </a:solidFill>
              </a:rPr>
              <a:t>ОСНОВНЫЕ ХАРАКТЕРИСТИКИ:</a:t>
            </a:r>
            <a:endParaRPr lang="ru-RU" altLang="en-US" sz="1400">
              <a:solidFill>
                <a:srgbClr val="C00000"/>
              </a:solidFill>
            </a:endParaRPr>
          </a:p>
          <a:p>
            <a:endParaRPr lang="ru-RU" altLang="en-US" sz="1400"/>
          </a:p>
          <a:p>
            <a:r>
              <a:rPr lang="ru-RU" altLang="en-US" sz="1400"/>
              <a:t>— Встроенный датчик сухого хода позволяет предотвратить работу насоса на сухом ходу;</a:t>
            </a:r>
            <a:endParaRPr lang="ru-RU" altLang="en-US" sz="1400"/>
          </a:p>
          <a:p>
            <a:r>
              <a:rPr lang="ru-RU" altLang="en-US" sz="1400"/>
              <a:t>— Благодаря ультралегкой конструкции самый тяжелый насос в линейке весит всего 1,9 кг;</a:t>
            </a:r>
            <a:endParaRPr lang="ru-RU" altLang="en-US" sz="1400"/>
          </a:p>
          <a:p>
            <a:r>
              <a:rPr lang="ru-RU" altLang="en-US" sz="1400">
                <a:sym typeface="+mn-ea"/>
              </a:rPr>
              <a:t>— Режим </a:t>
            </a:r>
            <a:r>
              <a:rPr lang="en-US" sz="1400" dirty="0" smtClean="0">
                <a:sym typeface="+mn-ea"/>
              </a:rPr>
              <a:t>AUTO</a:t>
            </a:r>
            <a:r>
              <a:rPr lang="ru-RU" altLang="en-US" sz="1400" dirty="0" smtClean="0">
                <a:sym typeface="+mn-ea"/>
              </a:rPr>
              <a:t>;</a:t>
            </a:r>
            <a:endParaRPr lang="ru-RU" altLang="en-US" sz="1400"/>
          </a:p>
          <a:p>
            <a:r>
              <a:rPr lang="ru-RU" altLang="en-US" sz="1400"/>
              <a:t>— 3 кривые пропорционального давления, 3 кривые постоянного давления, 3 постоянные скорости;</a:t>
            </a:r>
            <a:endParaRPr lang="ru-RU" altLang="en-US" sz="1400"/>
          </a:p>
          <a:p>
            <a:r>
              <a:rPr lang="ru-RU" altLang="en-US" sz="1400"/>
              <a:t>— Ночной режим работает в сочетании с другими режимами работы насоса, указанными выше;</a:t>
            </a:r>
            <a:endParaRPr lang="ru-RU" altLang="en-US" sz="1400"/>
          </a:p>
          <a:p>
            <a:r>
              <a:rPr lang="ru-RU" altLang="en-US" sz="1400">
                <a:sym typeface="+mn-ea"/>
              </a:rPr>
              <a:t>— Теплоизоляция в комплакте. </a:t>
            </a:r>
            <a:endParaRPr lang="ru-RU" altLang="en-US" sz="1400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05" y="4512945"/>
            <a:ext cx="2838450" cy="217551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4932045" y="6381750"/>
            <a:ext cx="150558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 b="1">
                <a:sym typeface="+mn-ea"/>
              </a:rPr>
              <a:t>Гарантия 5 лет.</a:t>
            </a:r>
            <a:endParaRPr lang="ru-RU" altLang="en-US" sz="1400" b="1">
              <a:sym typeface="+mn-ea"/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820" y="2637155"/>
            <a:ext cx="1684020" cy="1657350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3491865" y="5047615"/>
            <a:ext cx="5248275" cy="11684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>
                <a:solidFill>
                  <a:srgbClr val="C00000"/>
                </a:solidFill>
              </a:rPr>
              <a:t>Дополнительная принадлежность - р</a:t>
            </a:r>
            <a:r>
              <a:rPr lang="ru-RU" altLang="en-US" sz="1400">
                <a:solidFill>
                  <a:srgbClr val="C00000"/>
                </a:solidFill>
                <a:sym typeface="+mn-ea"/>
              </a:rPr>
              <a:t>езьбовое трубное соединение, чугун (комплект)</a:t>
            </a:r>
            <a:r>
              <a:rPr lang="ru-RU" altLang="en-US" sz="1400">
                <a:solidFill>
                  <a:srgbClr val="C00000"/>
                </a:solidFill>
              </a:rPr>
              <a:t>:</a:t>
            </a:r>
            <a:endParaRPr lang="ru-RU" altLang="en-US" sz="140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400"/>
              <a:t>Размер G 1 1/4" x R 3/4": арт. 5675204 </a:t>
            </a:r>
            <a:endParaRPr lang="ru-RU" altLang="en-US" sz="1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400">
                <a:sym typeface="+mn-ea"/>
              </a:rPr>
              <a:t>Размер G 1 1/2" x R 1": арт. 5675205</a:t>
            </a:r>
            <a:endParaRPr lang="ru-RU" altLang="en-US" sz="1400"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en-US" sz="1400">
                <a:sym typeface="+mn-ea"/>
              </a:rPr>
              <a:t>Размер G 2" x R 11/4": арт. 5675206</a:t>
            </a:r>
            <a:endParaRPr lang="ru-RU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55746" y="836046"/>
            <a:ext cx="8148163" cy="3638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kern="0" spc="50" dirty="0">
                <a:solidFill>
                  <a:srgbClr val="C00000"/>
                </a:solidFill>
              </a:rPr>
              <a:t>Циркуляционные </a:t>
            </a:r>
            <a:r>
              <a:rPr lang="ru-RU" sz="2000" b="1" kern="0" spc="35" dirty="0">
                <a:solidFill>
                  <a:srgbClr val="C00000"/>
                </a:solidFill>
              </a:rPr>
              <a:t>насосы для ГВС</a:t>
            </a:r>
            <a:r>
              <a:rPr lang="ru-RU" sz="2000" b="1" kern="0" spc="-160" dirty="0">
                <a:solidFill>
                  <a:srgbClr val="C00000"/>
                </a:solidFill>
              </a:rPr>
              <a:t> </a:t>
            </a:r>
            <a:endParaRPr lang="ru-RU" altLang="en-US" sz="2000" b="1" kern="0" spc="-15" dirty="0" smtClean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3895" y="1366520"/>
            <a:ext cx="7854950" cy="807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700"/>
              </a:spcBef>
            </a:pPr>
            <a:r>
              <a:rPr lang="ru-RU" sz="1400" b="1" spc="65" dirty="0">
                <a:solidFill>
                  <a:srgbClr val="AF002D"/>
                </a:solidFill>
                <a:cs typeface="Calibri" panose="020F0502020204030204"/>
              </a:rPr>
              <a:t>Область</a:t>
            </a:r>
            <a:r>
              <a:rPr lang="ru-RU" sz="1400" b="1" spc="-40" dirty="0">
                <a:solidFill>
                  <a:srgbClr val="AF002D"/>
                </a:solidFill>
                <a:cs typeface="Calibri" panose="020F0502020204030204"/>
              </a:rPr>
              <a:t> </a:t>
            </a:r>
            <a:r>
              <a:rPr lang="ru-RU" sz="1400" b="1" spc="60" dirty="0">
                <a:solidFill>
                  <a:srgbClr val="AF002D"/>
                </a:solidFill>
                <a:cs typeface="Calibri" panose="020F0502020204030204"/>
              </a:rPr>
              <a:t>применения:</a:t>
            </a:r>
            <a:endParaRPr lang="ru-RU" sz="1400" dirty="0">
              <a:cs typeface="Calibri" panose="020F0502020204030204"/>
            </a:endParaRPr>
          </a:p>
          <a:p>
            <a:pPr marL="12700" marR="5080" algn="just">
              <a:lnSpc>
                <a:spcPct val="100000"/>
              </a:lnSpc>
              <a:spcBef>
                <a:spcPts val="545"/>
              </a:spcBef>
            </a:pPr>
            <a:r>
              <a:rPr sz="1400">
                <a:cs typeface="Arial Unicode MS"/>
              </a:rPr>
              <a:t>Циркуляционные насосы серии SAN применяются для перекачивания жидких сред в системах отопления, циркуляции ГВС, вентиляции,</a:t>
            </a:r>
            <a:r>
              <a:rPr lang="ru-RU" sz="1400">
                <a:cs typeface="Arial Unicode MS"/>
              </a:rPr>
              <a:t> </a:t>
            </a:r>
            <a:r>
              <a:rPr sz="1400">
                <a:cs typeface="Arial Unicode MS"/>
              </a:rPr>
              <a:t>охлаждения и кондиционирования воздуха. </a:t>
            </a:r>
            <a:endParaRPr sz="1400">
              <a:cs typeface="Arial Unicode MS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1146175" y="2254250"/>
            <a:ext cx="67437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SAN</a:t>
            </a:r>
            <a:endParaRPr lang="en-US" sz="1600">
              <a:solidFill>
                <a:srgbClr val="C00000"/>
              </a:solidFill>
            </a:endParaRPr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818515" y="4581525"/>
            <a:ext cx="100203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SAN ECO</a:t>
            </a:r>
            <a:endParaRPr lang="en-US" sz="1600">
              <a:solidFill>
                <a:srgbClr val="C00000"/>
              </a:solidFill>
            </a:endParaRPr>
          </a:p>
        </p:txBody>
      </p:sp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242570"/>
            <a:ext cx="1651635" cy="441325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5" y="2637155"/>
            <a:ext cx="1293495" cy="1346835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2581275" y="2362835"/>
            <a:ext cx="595757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>
                <a:solidFill>
                  <a:srgbClr val="C00000"/>
                </a:solidFill>
                <a:latin typeface="+mj-lt"/>
                <a:cs typeface="+mj-lt"/>
                <a:sym typeface="+mn-ea"/>
              </a:rPr>
              <a:t>ТЕХНИЧЕСКИЕ ХАРАКТЕРИСТИКИ:</a:t>
            </a:r>
            <a:endParaRPr lang="ru-RU" altLang="en-US" sz="1400">
              <a:solidFill>
                <a:srgbClr val="C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Модели: </a:t>
            </a:r>
            <a:r>
              <a:rPr lang="en-US" altLang="ru-RU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SAN</a:t>
            </a:r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 15...32</a:t>
            </a:r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Монтажная длина: 130, 150 и 180мм</a:t>
            </a:r>
            <a:endParaRPr lang="ru-RU" altLang="en-US" sz="1400">
              <a:solidFill>
                <a:srgbClr val="C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Материал корпуса: бронза</a:t>
            </a:r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Трубное присоединение: от G 1” х Rp 3/4”</a:t>
            </a:r>
            <a:r>
              <a:rPr lang="en-US" altLang="ru-RU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 </a:t>
            </a:r>
            <a:r>
              <a:rPr lang="ru-RU" altLang="ru-RU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до </a:t>
            </a:r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G 2” х Rp 11/4”</a:t>
            </a:r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/>
              <a:t>Температура перекачиваемой жидкости: +2 °C...+65 °C</a:t>
            </a:r>
            <a:endParaRPr lang="ru-RU" altLang="en-US" sz="1400"/>
          </a:p>
          <a:p>
            <a:r>
              <a:rPr lang="ru-RU" altLang="en-US" sz="1400"/>
              <a:t>Максимальный расход — 3 - 11 м³/ч</a:t>
            </a:r>
            <a:endParaRPr lang="ru-RU" altLang="en-US" sz="1400"/>
          </a:p>
          <a:p>
            <a:r>
              <a:rPr lang="ru-RU" altLang="en-US" sz="1400"/>
              <a:t>Максимальный напор — 4 - 7,4 м</a:t>
            </a:r>
            <a:endParaRPr lang="ru-RU" altLang="en-US" sz="1400"/>
          </a:p>
          <a:p>
            <a:r>
              <a:rPr lang="ru-RU" altLang="en-US" sz="1400"/>
              <a:t>Количество скоростей — 3.</a:t>
            </a:r>
            <a:endParaRPr lang="ru-RU" altLang="en-US" sz="1400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2555875" y="4653280"/>
            <a:ext cx="352044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>
                <a:solidFill>
                  <a:srgbClr val="C00000"/>
                </a:solidFill>
                <a:latin typeface="+mj-lt"/>
                <a:cs typeface="+mj-lt"/>
                <a:sym typeface="+mn-ea"/>
              </a:rPr>
              <a:t>ТЕХНИЧЕСКИЕ ХАРАКТЕРИСТИКИ:</a:t>
            </a:r>
            <a:endParaRPr lang="ru-RU" altLang="en-US" sz="1400">
              <a:solidFill>
                <a:srgbClr val="C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Материал корпуса: бронза</a:t>
            </a:r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Трубное присоединение: Rp 1/2"</a:t>
            </a:r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/>
              <a:t>Максимальный расход — 0,9 м³/ч</a:t>
            </a:r>
            <a:endParaRPr lang="ru-RU" altLang="en-US" sz="1400"/>
          </a:p>
          <a:p>
            <a:r>
              <a:rPr lang="ru-RU" altLang="en-US" sz="1400"/>
              <a:t>Максимальный напор — 1,1 м</a:t>
            </a:r>
            <a:endParaRPr lang="ru-RU" altLang="en-US" sz="1400"/>
          </a:p>
          <a:p>
            <a:r>
              <a:rPr lang="ru-RU" altLang="en-US" sz="1400">
                <a:sym typeface="+mn-ea"/>
              </a:rPr>
              <a:t>Температура перекачиваемой </a:t>
            </a:r>
            <a:endParaRPr lang="ru-RU" altLang="en-US" sz="1400">
              <a:sym typeface="+mn-ea"/>
            </a:endParaRPr>
          </a:p>
          <a:p>
            <a:r>
              <a:rPr lang="ru-RU" altLang="en-US" sz="1400">
                <a:sym typeface="+mn-ea"/>
              </a:rPr>
              <a:t>жидкости: +5 °C...+65 °C</a:t>
            </a:r>
            <a:endParaRPr lang="ru-RU" altLang="en-US" sz="1400"/>
          </a:p>
          <a:p>
            <a:endParaRPr lang="ru-RU" altLang="en-US" sz="1400"/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5436235" y="4653280"/>
            <a:ext cx="3683635" cy="11684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>
                <a:solidFill>
                  <a:srgbClr val="C00000"/>
                </a:solidFill>
                <a:sym typeface="+mn-ea"/>
              </a:rPr>
              <a:t>Варианты исполнения:</a:t>
            </a:r>
            <a:endParaRPr lang="ru-RU" altLang="en-US" sz="1400"/>
          </a:p>
          <a:p>
            <a:r>
              <a:rPr lang="ru-RU" altLang="en-US" sz="1400">
                <a:sym typeface="+mn-ea"/>
              </a:rPr>
              <a:t>B = базовая версия </a:t>
            </a:r>
            <a:endParaRPr lang="ru-RU" altLang="en-US" sz="1400"/>
          </a:p>
          <a:p>
            <a:r>
              <a:rPr lang="ru-RU" altLang="en-US" sz="1400">
                <a:sym typeface="+mn-ea"/>
              </a:rPr>
              <a:t>BT = с термостатом (20 - 70 °С)</a:t>
            </a:r>
            <a:endParaRPr lang="ru-RU" altLang="en-US" sz="1400"/>
          </a:p>
          <a:p>
            <a:r>
              <a:rPr lang="ru-RU" altLang="en-US" sz="1400">
                <a:sym typeface="+mn-ea"/>
              </a:rPr>
              <a:t>BU = с таймером</a:t>
            </a:r>
            <a:endParaRPr lang="ru-RU" altLang="en-US" sz="1400"/>
          </a:p>
          <a:p>
            <a:r>
              <a:rPr lang="ru-RU" altLang="en-US" sz="1400">
                <a:sym typeface="+mn-ea"/>
              </a:rPr>
              <a:t>BTU = с термостатом (20 - 70 °С) и таймером</a:t>
            </a:r>
            <a:endParaRPr lang="ru-RU" altLang="en-US" sz="1400">
              <a:sym typeface="+mn-ea"/>
            </a:endParaRPr>
          </a:p>
        </p:txBody>
      </p:sp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05" y="4941570"/>
            <a:ext cx="1530350" cy="1278890"/>
          </a:xfrm>
          <a:prstGeom prst="rect">
            <a:avLst/>
          </a:prstGeom>
        </p:spPr>
      </p:pic>
      <p:sp>
        <p:nvSpPr>
          <p:cNvPr id="14" name="Текстовое поле 13"/>
          <p:cNvSpPr txBox="1"/>
          <p:nvPr/>
        </p:nvSpPr>
        <p:spPr>
          <a:xfrm>
            <a:off x="6948170" y="6453505"/>
            <a:ext cx="150558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 b="1">
                <a:sym typeface="+mn-ea"/>
              </a:rPr>
              <a:t>Гарантия 2 года.</a:t>
            </a:r>
            <a:endParaRPr lang="ru-RU" altLang="en-US" sz="1400" b="1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/>
          <p:nvPr/>
        </p:nvSpPr>
        <p:spPr>
          <a:xfrm>
            <a:off x="1725898" y="649301"/>
            <a:ext cx="6302486" cy="6480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b="1" spc="35" dirty="0">
                <a:solidFill>
                  <a:srgbClr val="C00000"/>
                </a:solidFill>
              </a:rPr>
              <a:t>Область</a:t>
            </a:r>
            <a:r>
              <a:rPr lang="ru-RU" sz="1800" b="1" spc="-25" dirty="0">
                <a:solidFill>
                  <a:srgbClr val="C00000"/>
                </a:solidFill>
              </a:rPr>
              <a:t> </a:t>
            </a:r>
            <a:r>
              <a:rPr lang="ru-RU" sz="1800" b="1" spc="50" dirty="0">
                <a:solidFill>
                  <a:srgbClr val="C00000"/>
                </a:solidFill>
              </a:rPr>
              <a:t>применения</a:t>
            </a:r>
            <a:r>
              <a:rPr lang="ru-RU" sz="1800" b="1" spc="-25" dirty="0">
                <a:solidFill>
                  <a:srgbClr val="C00000"/>
                </a:solidFill>
              </a:rPr>
              <a:t> </a:t>
            </a:r>
            <a:r>
              <a:rPr lang="ru-RU" sz="1800" b="1" spc="25" dirty="0">
                <a:solidFill>
                  <a:srgbClr val="C00000"/>
                </a:solidFill>
              </a:rPr>
              <a:t>насосов</a:t>
            </a:r>
            <a:r>
              <a:rPr lang="ru-RU" sz="1800" b="1" spc="-25" dirty="0">
                <a:solidFill>
                  <a:srgbClr val="C00000"/>
                </a:solidFill>
              </a:rPr>
              <a:t> </a:t>
            </a:r>
            <a:r>
              <a:rPr lang="ru-RU" sz="1800" b="1" spc="25" dirty="0">
                <a:solidFill>
                  <a:srgbClr val="C00000"/>
                </a:solidFill>
              </a:rPr>
              <a:t>для</a:t>
            </a:r>
            <a:r>
              <a:rPr lang="ru-RU" sz="1800" b="1" spc="-25" dirty="0">
                <a:solidFill>
                  <a:srgbClr val="C00000"/>
                </a:solidFill>
              </a:rPr>
              <a:t> </a:t>
            </a:r>
            <a:r>
              <a:rPr lang="ru-RU" sz="1800" b="1" spc="25" dirty="0">
                <a:solidFill>
                  <a:srgbClr val="C00000"/>
                </a:solidFill>
              </a:rPr>
              <a:t>систем</a:t>
            </a:r>
            <a:r>
              <a:rPr lang="ru-RU" sz="1800" b="1" spc="-25" dirty="0">
                <a:solidFill>
                  <a:srgbClr val="C00000"/>
                </a:solidFill>
              </a:rPr>
              <a:t> </a:t>
            </a:r>
            <a:r>
              <a:rPr lang="ru-RU" sz="1800" b="1" spc="30" dirty="0">
                <a:solidFill>
                  <a:srgbClr val="C00000"/>
                </a:solidFill>
              </a:rPr>
              <a:t>отопления</a:t>
            </a:r>
            <a:r>
              <a:rPr lang="ru-RU" sz="1800" b="1" spc="-25" dirty="0">
                <a:solidFill>
                  <a:srgbClr val="C00000"/>
                </a:solidFill>
              </a:rPr>
              <a:t> </a:t>
            </a:r>
            <a:r>
              <a:rPr lang="ru-RU" sz="1800" b="1" spc="50" dirty="0">
                <a:solidFill>
                  <a:srgbClr val="C00000"/>
                </a:solidFill>
              </a:rPr>
              <a:t>и</a:t>
            </a:r>
            <a:r>
              <a:rPr lang="ru-RU" sz="1800" b="1" spc="-25" dirty="0">
                <a:solidFill>
                  <a:srgbClr val="C00000"/>
                </a:solidFill>
              </a:rPr>
              <a:t> </a:t>
            </a:r>
            <a:r>
              <a:rPr lang="ru-RU" sz="1800" b="1" spc="30" dirty="0">
                <a:solidFill>
                  <a:srgbClr val="C00000"/>
                </a:solidFill>
              </a:rPr>
              <a:t>ГВС</a:t>
            </a:r>
            <a:endParaRPr lang="ru-RU" sz="1800" b="1" dirty="0">
              <a:solidFill>
                <a:srgbClr val="C00000"/>
              </a:solidFill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376045"/>
            <a:ext cx="8382000" cy="4105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44316" y="829061"/>
            <a:ext cx="8148163" cy="3638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kern="0" spc="50" dirty="0">
                <a:solidFill>
                  <a:srgbClr val="C00000"/>
                </a:solidFill>
              </a:rPr>
              <a:t>Циркуляционные </a:t>
            </a:r>
            <a:r>
              <a:rPr lang="ru-RU" sz="2000" b="1" kern="0" spc="35" dirty="0">
                <a:solidFill>
                  <a:srgbClr val="C00000"/>
                </a:solidFill>
              </a:rPr>
              <a:t>насосы</a:t>
            </a:r>
            <a:r>
              <a:rPr lang="ru-RU" sz="2000" b="1" kern="0" spc="-160" dirty="0">
                <a:solidFill>
                  <a:srgbClr val="C00000"/>
                </a:solidFill>
              </a:rPr>
              <a:t> </a:t>
            </a:r>
            <a:endParaRPr lang="ru-RU" altLang="en-US" sz="2000" b="1" kern="0" spc="-15" dirty="0" smtClean="0">
              <a:solidFill>
                <a:srgbClr val="C00000"/>
              </a:solidFill>
            </a:endParaRPr>
          </a:p>
        </p:txBody>
      </p:sp>
      <p:sp>
        <p:nvSpPr>
          <p:cNvPr id="6" name="object 37"/>
          <p:cNvSpPr/>
          <p:nvPr/>
        </p:nvSpPr>
        <p:spPr>
          <a:xfrm>
            <a:off x="946150" y="2917825"/>
            <a:ext cx="995045" cy="11442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142"/>
          <p:cNvSpPr txBox="1"/>
          <p:nvPr/>
        </p:nvSpPr>
        <p:spPr>
          <a:xfrm>
            <a:off x="1207014" y="2485990"/>
            <a:ext cx="337740" cy="3943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lang="en-US" sz="1400" b="1" spc="0" dirty="0" smtClean="0">
                <a:solidFill>
                  <a:srgbClr val="AF002D"/>
                </a:solidFill>
                <a:latin typeface="Calibri" panose="020F0502020204030204"/>
                <a:cs typeface="Calibri" panose="020F0502020204030204"/>
              </a:rPr>
              <a:t>UPS</a:t>
            </a:r>
            <a:endParaRPr lang="en-US" sz="1400" b="1" spc="0" dirty="0" smtClean="0">
              <a:solidFill>
                <a:srgbClr val="AF002D"/>
              </a:solidFill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43585" y="1485265"/>
            <a:ext cx="7826375" cy="109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700"/>
              </a:spcBef>
            </a:pPr>
            <a:r>
              <a:rPr lang="ru-RU" sz="1400" b="1" spc="65" dirty="0">
                <a:solidFill>
                  <a:srgbClr val="AF002D"/>
                </a:solidFill>
                <a:cs typeface="Calibri" panose="020F0502020204030204"/>
              </a:rPr>
              <a:t>Область</a:t>
            </a:r>
            <a:r>
              <a:rPr lang="ru-RU" sz="1400" b="1" spc="-40" dirty="0">
                <a:solidFill>
                  <a:srgbClr val="AF002D"/>
                </a:solidFill>
                <a:cs typeface="Calibri" panose="020F0502020204030204"/>
              </a:rPr>
              <a:t> </a:t>
            </a:r>
            <a:r>
              <a:rPr lang="ru-RU" sz="1400" b="1" spc="60" dirty="0">
                <a:solidFill>
                  <a:srgbClr val="AF002D"/>
                </a:solidFill>
                <a:cs typeface="Calibri" panose="020F0502020204030204"/>
              </a:rPr>
              <a:t>применения:</a:t>
            </a:r>
            <a:endParaRPr lang="ru-RU" sz="1400" dirty="0">
              <a:cs typeface="Calibri" panose="020F0502020204030204"/>
            </a:endParaRPr>
          </a:p>
          <a:p>
            <a:pPr marL="12700" marR="5080" algn="just">
              <a:lnSpc>
                <a:spcPct val="100000"/>
              </a:lnSpc>
              <a:spcBef>
                <a:spcPts val="545"/>
              </a:spcBef>
            </a:pPr>
            <a:r>
              <a:rPr lang="ru-RU" sz="1400" spc="-10" dirty="0">
                <a:cs typeface="Arial Unicode MS"/>
              </a:rPr>
              <a:t>Циркуляция </a:t>
            </a:r>
            <a:r>
              <a:rPr lang="ru-RU" sz="1400" spc="-5" dirty="0">
                <a:cs typeface="Arial Unicode MS"/>
              </a:rPr>
              <a:t>воды или </a:t>
            </a:r>
            <a:r>
              <a:rPr lang="ru-RU" sz="1400" spc="-15" dirty="0" err="1">
                <a:cs typeface="Arial Unicode MS"/>
              </a:rPr>
              <a:t>гликольсодержащих</a:t>
            </a:r>
            <a:r>
              <a:rPr lang="ru-RU" sz="1400" spc="-15" dirty="0">
                <a:cs typeface="Arial Unicode MS"/>
              </a:rPr>
              <a:t> жидкостей </a:t>
            </a:r>
            <a:r>
              <a:rPr lang="ru-RU" sz="1400" spc="-5" dirty="0">
                <a:cs typeface="Arial Unicode MS"/>
              </a:rPr>
              <a:t>в </a:t>
            </a:r>
            <a:r>
              <a:rPr lang="ru-RU" sz="1400" spc="-10" dirty="0">
                <a:cs typeface="Arial Unicode MS"/>
              </a:rPr>
              <a:t>радиаторных </a:t>
            </a:r>
            <a:r>
              <a:rPr lang="ru-RU" sz="1400" spc="-30" dirty="0">
                <a:cs typeface="Arial Unicode MS"/>
              </a:rPr>
              <a:t>системах </a:t>
            </a:r>
            <a:r>
              <a:rPr lang="ru-RU" sz="1400" spc="-25" dirty="0">
                <a:cs typeface="Arial Unicode MS"/>
              </a:rPr>
              <a:t>отопления,  </a:t>
            </a:r>
            <a:r>
              <a:rPr lang="ru-RU" sz="1400" spc="-30" dirty="0">
                <a:cs typeface="Arial Unicode MS"/>
              </a:rPr>
              <a:t>системах </a:t>
            </a:r>
            <a:r>
              <a:rPr lang="ru-RU" sz="1400" spc="-20" dirty="0">
                <a:cs typeface="Arial Unicode MS"/>
              </a:rPr>
              <a:t>отопления </a:t>
            </a:r>
            <a:r>
              <a:rPr lang="ru-RU" sz="1400" spc="-25" dirty="0">
                <a:cs typeface="Arial Unicode MS"/>
              </a:rPr>
              <a:t>«теплый </a:t>
            </a:r>
            <a:r>
              <a:rPr lang="ru-RU" sz="1400" spc="-30" dirty="0">
                <a:cs typeface="Arial Unicode MS"/>
              </a:rPr>
              <a:t>пол», системах </a:t>
            </a:r>
            <a:r>
              <a:rPr lang="ru-RU" sz="1400" dirty="0">
                <a:cs typeface="Arial Unicode MS"/>
              </a:rPr>
              <a:t>кондиционирования </a:t>
            </a:r>
            <a:r>
              <a:rPr lang="ru-RU" sz="1400" spc="5" dirty="0">
                <a:cs typeface="Arial Unicode MS"/>
              </a:rPr>
              <a:t>и </a:t>
            </a:r>
            <a:r>
              <a:rPr lang="ru-RU" sz="1400" spc="-20" dirty="0">
                <a:cs typeface="Arial Unicode MS"/>
              </a:rPr>
              <a:t>охлаждения</a:t>
            </a:r>
            <a:r>
              <a:rPr lang="ru-RU" sz="1400" spc="-20" dirty="0" smtClean="0">
                <a:cs typeface="Arial Unicode MS"/>
              </a:rPr>
              <a:t>.</a:t>
            </a:r>
            <a:endParaRPr lang="ru-RU" sz="1400" spc="-20" dirty="0" smtClean="0">
              <a:cs typeface="Arial Unicode MS"/>
            </a:endParaRPr>
          </a:p>
          <a:p>
            <a:pPr marL="12700" marR="5080" algn="just">
              <a:lnSpc>
                <a:spcPct val="100000"/>
              </a:lnSpc>
              <a:spcBef>
                <a:spcPts val="545"/>
              </a:spcBef>
            </a:pPr>
            <a:r>
              <a:rPr lang="ru-RU" sz="1400" dirty="0">
                <a:cs typeface="Arial Unicode MS"/>
              </a:rPr>
              <a:t>Температура перекачиваемой жидкости: </a:t>
            </a:r>
            <a:r>
              <a:rPr lang="en-US" altLang="ru-RU" sz="1400" dirty="0">
                <a:cs typeface="Arial Unicode MS"/>
              </a:rPr>
              <a:t>+2</a:t>
            </a:r>
            <a:r>
              <a:rPr lang="ru-RU" sz="1400" dirty="0">
                <a:cs typeface="Arial Unicode MS"/>
              </a:rPr>
              <a:t> °C...+110 °C</a:t>
            </a:r>
            <a:endParaRPr lang="ru-RU" sz="1400" dirty="0">
              <a:cs typeface="Arial Unicode MS"/>
            </a:endParaRPr>
          </a:p>
        </p:txBody>
      </p:sp>
      <p:pic>
        <p:nvPicPr>
          <p:cNvPr id="102" name="Рисунок 10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33" y="396558"/>
            <a:ext cx="1838325" cy="333375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2395220" y="2637155"/>
            <a:ext cx="4377690" cy="1599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>
                <a:solidFill>
                  <a:srgbClr val="C0000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ТЕХНИЧЕСКИЕ ДАННЫЕ:</a:t>
            </a:r>
            <a:endParaRPr lang="ru-RU" altLang="en-US" sz="1400">
              <a:solidFill>
                <a:srgbClr val="C00000"/>
              </a:solidFill>
              <a:latin typeface="Calibri" panose="020F0502020204030204" charset="0"/>
              <a:cs typeface="Calibri" panose="020F0502020204030204" charset="0"/>
              <a:sym typeface="+mn-ea"/>
            </a:endParaRPr>
          </a:p>
          <a:p>
            <a:r>
              <a:rPr lang="ru-RU" altLang="en-US" sz="1400">
                <a:latin typeface="+mj-lt"/>
                <a:cs typeface="+mj-lt"/>
                <a:sym typeface="+mn-ea"/>
              </a:rPr>
              <a:t>• </a:t>
            </a:r>
            <a:r>
              <a:rPr lang="ru-RU" altLang="en-US" sz="1400">
                <a:latin typeface="Calibri" panose="020F0502020204030204" charset="0"/>
                <a:cs typeface="Calibri" panose="020F0502020204030204" charset="0"/>
                <a:sym typeface="+mn-ea"/>
              </a:rPr>
              <a:t>Корпус насоса: чугун</a:t>
            </a:r>
            <a:endParaRPr lang="ru-RU" altLang="en-US" sz="14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altLang="en-US" sz="1400">
                <a:latin typeface="+mj-lt"/>
                <a:cs typeface="+mj-lt"/>
                <a:sym typeface="+mn-ea"/>
              </a:rPr>
              <a:t>• </a:t>
            </a:r>
            <a:r>
              <a:rPr lang="ru-RU" altLang="en-US" sz="1400">
                <a:latin typeface="Calibri" panose="020F0502020204030204" charset="0"/>
                <a:cs typeface="Calibri" panose="020F0502020204030204" charset="0"/>
                <a:sym typeface="+mn-ea"/>
              </a:rPr>
              <a:t>Рабочее колесо: композит</a:t>
            </a:r>
            <a:endParaRPr lang="ru-RU" altLang="en-US" sz="1400">
              <a:latin typeface="Calibri" panose="020F0502020204030204" charset="0"/>
              <a:cs typeface="Calibri" panose="020F0502020204030204" charset="0"/>
              <a:sym typeface="+mn-ea"/>
            </a:endParaRPr>
          </a:p>
          <a:p>
            <a:r>
              <a:rPr lang="ru-RU" altLang="en-US" sz="1400">
                <a:latin typeface="+mj-lt"/>
                <a:cs typeface="+mj-lt"/>
                <a:sym typeface="+mn-ea"/>
              </a:rPr>
              <a:t>• </a:t>
            </a:r>
            <a:r>
              <a:rPr lang="ru-RU" altLang="en-US" sz="1400">
                <a:latin typeface="Calibri" panose="020F0502020204030204" charset="0"/>
                <a:cs typeface="Calibri" panose="020F0502020204030204" charset="0"/>
                <a:sym typeface="+mn-ea"/>
              </a:rPr>
              <a:t>Монтажная длина: 180мм</a:t>
            </a:r>
            <a:endParaRPr lang="ru-RU" altLang="en-US" sz="14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altLang="en-US" sz="1400">
                <a:latin typeface="+mj-lt"/>
                <a:cs typeface="+mj-lt"/>
                <a:sym typeface="+mn-ea"/>
              </a:rPr>
              <a:t>• </a:t>
            </a:r>
            <a:r>
              <a:rPr lang="ru-RU" altLang="en-US" sz="1400">
                <a:latin typeface="Calibri" panose="020F0502020204030204" charset="0"/>
                <a:cs typeface="Calibri" panose="020F0502020204030204" charset="0"/>
              </a:rPr>
              <a:t>Режим управления: 3 фиксированные скорости</a:t>
            </a:r>
            <a:endParaRPr lang="ru-RU" altLang="en-US" sz="14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altLang="en-US" sz="1400">
                <a:latin typeface="+mj-lt"/>
                <a:cs typeface="+mj-lt"/>
                <a:sym typeface="+mn-ea"/>
              </a:rPr>
              <a:t>• </a:t>
            </a:r>
            <a:r>
              <a:rPr lang="ru-RU" altLang="en-US" sz="1400">
                <a:latin typeface="Calibri" panose="020F0502020204030204" charset="0"/>
                <a:cs typeface="Calibri" panose="020F0502020204030204" charset="0"/>
              </a:rPr>
              <a:t>Доступные модели: UPS 25-40 и UPS 25-60</a:t>
            </a:r>
            <a:endParaRPr lang="ru-RU" altLang="en-US" sz="14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altLang="en-US" sz="1400">
                <a:latin typeface="+mj-lt"/>
                <a:cs typeface="+mj-lt"/>
                <a:sym typeface="+mn-ea"/>
              </a:rPr>
              <a:t>• </a:t>
            </a:r>
            <a:r>
              <a:rPr lang="ru-RU" altLang="en-US" sz="1400">
                <a:latin typeface="Calibri" panose="020F0502020204030204" charset="0"/>
                <a:cs typeface="Calibri" panose="020F0502020204030204" charset="0"/>
              </a:rPr>
              <a:t>Резьбовые соединения </a:t>
            </a:r>
            <a:r>
              <a:rPr lang="en-US" altLang="en-US" sz="1400">
                <a:latin typeface="Calibri" panose="020F0502020204030204" charset="0"/>
                <a:cs typeface="Calibri" panose="020F0502020204030204" charset="0"/>
              </a:rPr>
              <a:t>G11/2</a:t>
            </a:r>
            <a:r>
              <a:rPr lang="ru-RU" altLang="en-US" sz="140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"</a:t>
            </a:r>
            <a:r>
              <a:rPr lang="en-US" altLang="en-US" sz="140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ru-RU" altLang="en-US" sz="1400">
                <a:latin typeface="Calibri" panose="020F0502020204030204" charset="0"/>
                <a:cs typeface="Calibri" panose="020F0502020204030204" charset="0"/>
              </a:rPr>
              <a:t>-</a:t>
            </a:r>
            <a:r>
              <a:rPr lang="en-US" altLang="ru-RU" sz="1400">
                <a:latin typeface="Calibri" panose="020F0502020204030204" charset="0"/>
                <a:cs typeface="Calibri" panose="020F0502020204030204" charset="0"/>
              </a:rPr>
              <a:t> Rp1</a:t>
            </a:r>
            <a:r>
              <a:rPr lang="ru-RU" altLang="en-US" sz="140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" в комплекте</a:t>
            </a:r>
            <a:endParaRPr lang="en-US" altLang="ru-RU" sz="1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2395220" y="4365625"/>
            <a:ext cx="5488305" cy="2461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>
                <a:solidFill>
                  <a:srgbClr val="C0000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ТЕХНИЧЕСКИЕ ДАННЫЕ:</a:t>
            </a:r>
            <a:endParaRPr lang="ru-RU" altLang="en-US" sz="1400">
              <a:solidFill>
                <a:srgbClr val="C00000"/>
              </a:solidFill>
              <a:latin typeface="Calibri" panose="020F0502020204030204" charset="0"/>
              <a:cs typeface="Calibri" panose="020F0502020204030204" charset="0"/>
              <a:sym typeface="+mn-ea"/>
            </a:endParaRPr>
          </a:p>
          <a:p>
            <a:r>
              <a:rPr lang="ru-RU" altLang="en-US" sz="1400">
                <a:latin typeface="+mj-lt"/>
                <a:cs typeface="+mj-lt"/>
                <a:sym typeface="+mn-ea"/>
              </a:rPr>
              <a:t>• </a:t>
            </a:r>
            <a:r>
              <a:rPr lang="ru-RU" altLang="en-US" sz="1400">
                <a:latin typeface="Calibri" panose="020F0502020204030204" charset="0"/>
                <a:cs typeface="Calibri" panose="020F0502020204030204" charset="0"/>
                <a:sym typeface="+mn-ea"/>
              </a:rPr>
              <a:t>Корпус насоса: чугун</a:t>
            </a:r>
            <a:endParaRPr lang="ru-RU" altLang="en-US" sz="14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altLang="en-US" sz="1400">
                <a:latin typeface="+mj-lt"/>
                <a:cs typeface="+mj-lt"/>
                <a:sym typeface="+mn-ea"/>
              </a:rPr>
              <a:t>• </a:t>
            </a:r>
            <a:r>
              <a:rPr lang="ru-RU" altLang="en-US" sz="1400">
                <a:latin typeface="Calibri" panose="020F0502020204030204" charset="0"/>
                <a:cs typeface="Calibri" panose="020F0502020204030204" charset="0"/>
                <a:sym typeface="+mn-ea"/>
              </a:rPr>
              <a:t>Рабочее колесо: композит</a:t>
            </a:r>
            <a:endParaRPr lang="ru-RU" altLang="en-US" sz="1400">
              <a:latin typeface="Calibri" panose="020F0502020204030204" charset="0"/>
              <a:cs typeface="Calibri" panose="020F0502020204030204" charset="0"/>
              <a:sym typeface="+mn-ea"/>
            </a:endParaRPr>
          </a:p>
          <a:p>
            <a:r>
              <a:rPr lang="ru-RU" altLang="en-US" sz="1400">
                <a:latin typeface="+mj-lt"/>
                <a:cs typeface="+mj-lt"/>
                <a:sym typeface="+mn-ea"/>
              </a:rPr>
              <a:t>• </a:t>
            </a:r>
            <a:r>
              <a:rPr lang="ru-RU" altLang="en-US" sz="1400">
                <a:latin typeface="Calibri" panose="020F0502020204030204" charset="0"/>
                <a:cs typeface="Calibri" panose="020F0502020204030204" charset="0"/>
                <a:sym typeface="+mn-ea"/>
              </a:rPr>
              <a:t>Монтажная длина: 180мм</a:t>
            </a:r>
            <a:endParaRPr lang="ru-RU" altLang="en-US" sz="14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altLang="en-US" sz="1400">
                <a:latin typeface="+mj-lt"/>
                <a:cs typeface="+mj-lt"/>
                <a:sym typeface="+mn-ea"/>
              </a:rPr>
              <a:t>• </a:t>
            </a:r>
            <a:r>
              <a:rPr lang="ru-RU" altLang="en-US" sz="1400">
                <a:latin typeface="Calibri" panose="020F0502020204030204" charset="0"/>
                <a:cs typeface="Calibri" panose="020F0502020204030204" charset="0"/>
              </a:rPr>
              <a:t>Режим управления: </a:t>
            </a:r>
            <a:endParaRPr lang="ru-RU" altLang="en-US" sz="14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altLang="en-US" sz="1400">
                <a:latin typeface="Calibri" panose="020F0502020204030204" charset="0"/>
                <a:cs typeface="Calibri" panose="020F0502020204030204" charset="0"/>
              </a:rPr>
              <a:t>- режим постоянного давления, </a:t>
            </a:r>
            <a:endParaRPr lang="ru-RU" altLang="en-US" sz="14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altLang="en-US" sz="1400">
                <a:latin typeface="Calibri" panose="020F0502020204030204" charset="0"/>
                <a:cs typeface="Calibri" panose="020F0502020204030204" charset="0"/>
              </a:rPr>
              <a:t>- режим постоянной скорости, </a:t>
            </a:r>
            <a:endParaRPr lang="ru-RU" altLang="en-US" sz="14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altLang="en-US" sz="1400">
                <a:latin typeface="Calibri" panose="020F0502020204030204" charset="0"/>
                <a:cs typeface="Calibri" panose="020F0502020204030204" charset="0"/>
              </a:rPr>
              <a:t>- режим пропорционального давления, </a:t>
            </a:r>
            <a:endParaRPr lang="ru-RU" altLang="en-US" sz="14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altLang="en-US" sz="1400">
                <a:latin typeface="Calibri" panose="020F0502020204030204" charset="0"/>
                <a:cs typeface="Calibri" panose="020F0502020204030204" charset="0"/>
              </a:rPr>
              <a:t>- AUTOADAPT</a:t>
            </a:r>
            <a:endParaRPr lang="ru-RU" altLang="en-US" sz="14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altLang="en-US" sz="1400">
                <a:latin typeface="+mj-lt"/>
                <a:cs typeface="+mj-lt"/>
                <a:sym typeface="+mn-ea"/>
              </a:rPr>
              <a:t>• </a:t>
            </a:r>
            <a:r>
              <a:rPr lang="ru-RU" altLang="en-US" sz="1400">
                <a:latin typeface="Calibri" panose="020F0502020204030204" charset="0"/>
                <a:cs typeface="Calibri" panose="020F0502020204030204" charset="0"/>
              </a:rPr>
              <a:t>Доступные модели: ALPHA2 25-40,  ALPHA2 25-60 и ALPHA2 25-80</a:t>
            </a:r>
            <a:endParaRPr lang="ru-RU" altLang="en-US" sz="14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altLang="en-US" sz="1400">
                <a:latin typeface="+mj-lt"/>
                <a:cs typeface="+mj-lt"/>
                <a:sym typeface="+mn-ea"/>
              </a:rPr>
              <a:t>• </a:t>
            </a:r>
            <a:r>
              <a:rPr lang="ru-RU" altLang="en-US" sz="1400">
                <a:latin typeface="Calibri" panose="020F0502020204030204" charset="0"/>
                <a:cs typeface="Calibri" panose="020F0502020204030204" charset="0"/>
              </a:rPr>
              <a:t>Резьбовые соединения </a:t>
            </a:r>
            <a:r>
              <a:rPr lang="en-US" altLang="en-US" sz="1400">
                <a:latin typeface="Calibri" panose="020F0502020204030204" charset="0"/>
                <a:cs typeface="Calibri" panose="020F0502020204030204" charset="0"/>
              </a:rPr>
              <a:t>G11/2</a:t>
            </a:r>
            <a:r>
              <a:rPr lang="ru-RU" altLang="en-US" sz="140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"</a:t>
            </a:r>
            <a:r>
              <a:rPr lang="en-US" altLang="en-US" sz="140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ru-RU" altLang="en-US" sz="1400">
                <a:latin typeface="Calibri" panose="020F0502020204030204" charset="0"/>
                <a:cs typeface="Calibri" panose="020F0502020204030204" charset="0"/>
              </a:rPr>
              <a:t>-</a:t>
            </a:r>
            <a:r>
              <a:rPr lang="en-US" altLang="ru-RU" sz="1400">
                <a:latin typeface="Calibri" panose="020F0502020204030204" charset="0"/>
                <a:cs typeface="Calibri" panose="020F0502020204030204" charset="0"/>
              </a:rPr>
              <a:t> Rp1</a:t>
            </a:r>
            <a:r>
              <a:rPr lang="ru-RU" altLang="en-US" sz="140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" в комплекте</a:t>
            </a:r>
            <a:endParaRPr lang="en-US" altLang="ru-RU" sz="14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6" name="object 142"/>
          <p:cNvSpPr txBox="1"/>
          <p:nvPr/>
        </p:nvSpPr>
        <p:spPr>
          <a:xfrm>
            <a:off x="1115695" y="4437380"/>
            <a:ext cx="675640" cy="416560"/>
          </a:xfrm>
          <a:prstGeom prst="rect">
            <a:avLst/>
          </a:prstGeom>
        </p:spPr>
        <p:txBody>
          <a:bodyPr vert="horz" wrap="square" lIns="0" tIns="14604" rIns="0" bIns="0" rtlCol="0">
            <a:noAutofit/>
          </a:bodyPr>
          <a:lstStyle/>
          <a:p>
            <a:pPr>
              <a:lnSpc>
                <a:spcPct val="100000"/>
              </a:lnSpc>
            </a:pPr>
            <a:endParaRPr sz="7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lang="ru-RU" altLang="en-US" sz="1400" b="1">
                <a:solidFill>
                  <a:srgbClr val="C0000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ALPHA2</a:t>
            </a:r>
            <a:endParaRPr lang="ru-RU" altLang="en-US" sz="1400" b="1" spc="0" dirty="0" smtClean="0">
              <a:solidFill>
                <a:srgbClr val="C00000"/>
              </a:solidFill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pic>
        <p:nvPicPr>
          <p:cNvPr id="17" name="Изображение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95" y="4869815"/>
            <a:ext cx="1213485" cy="14776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44220" y="829310"/>
            <a:ext cx="7030085" cy="3638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kern="0" spc="50" dirty="0">
                <a:solidFill>
                  <a:srgbClr val="C00000"/>
                </a:solidFill>
              </a:rPr>
              <a:t>Циркуляционные </a:t>
            </a:r>
            <a:r>
              <a:rPr lang="ru-RU" sz="2000" b="1" kern="0" spc="35" dirty="0">
                <a:solidFill>
                  <a:srgbClr val="C00000"/>
                </a:solidFill>
              </a:rPr>
              <a:t>насосы</a:t>
            </a:r>
            <a:r>
              <a:rPr lang="ru-RU" sz="2000" b="1" kern="0" spc="-160" dirty="0">
                <a:solidFill>
                  <a:srgbClr val="C00000"/>
                </a:solidFill>
              </a:rPr>
              <a:t>  для  ГВС</a:t>
            </a:r>
            <a:endParaRPr lang="ru-RU" altLang="en-US" sz="2000" b="1" kern="0" spc="-15" dirty="0" smtClean="0">
              <a:solidFill>
                <a:srgbClr val="C00000"/>
              </a:solidFill>
            </a:endParaRPr>
          </a:p>
        </p:txBody>
      </p:sp>
      <p:sp>
        <p:nvSpPr>
          <p:cNvPr id="27" name="object 142"/>
          <p:cNvSpPr txBox="1"/>
          <p:nvPr/>
        </p:nvSpPr>
        <p:spPr>
          <a:xfrm>
            <a:off x="1207135" y="2486025"/>
            <a:ext cx="1797685" cy="3943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lang="en-US" sz="1400" b="1" spc="0" dirty="0" smtClean="0">
                <a:solidFill>
                  <a:srgbClr val="AF002D"/>
                </a:solidFill>
                <a:latin typeface="Calibri" panose="020F0502020204030204"/>
                <a:cs typeface="Calibri" panose="020F0502020204030204"/>
              </a:rPr>
              <a:t>COMFORT 15-14 B PM</a:t>
            </a:r>
            <a:endParaRPr lang="en-US" sz="1400" b="1" spc="0" dirty="0" smtClean="0">
              <a:solidFill>
                <a:srgbClr val="AF002D"/>
              </a:solidFill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102" name="Рисунок 10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33" y="396558"/>
            <a:ext cx="1838325" cy="333375"/>
          </a:xfrm>
          <a:prstGeom prst="rect">
            <a:avLst/>
          </a:prstGeom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50" y="2997200"/>
            <a:ext cx="1971675" cy="174371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65175" y="1412875"/>
            <a:ext cx="7591425" cy="807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700"/>
              </a:spcBef>
            </a:pPr>
            <a:r>
              <a:rPr lang="ru-RU" sz="1400" b="1" spc="65" dirty="0">
                <a:solidFill>
                  <a:srgbClr val="AF002D"/>
                </a:solidFill>
                <a:cs typeface="Calibri" panose="020F0502020204030204"/>
              </a:rPr>
              <a:t>Область</a:t>
            </a:r>
            <a:r>
              <a:rPr lang="ru-RU" sz="1400" b="1" spc="-40" dirty="0">
                <a:solidFill>
                  <a:srgbClr val="AF002D"/>
                </a:solidFill>
                <a:cs typeface="Calibri" panose="020F0502020204030204"/>
              </a:rPr>
              <a:t> п</a:t>
            </a:r>
            <a:r>
              <a:rPr lang="ru-RU" sz="1400" b="1" spc="60" dirty="0">
                <a:solidFill>
                  <a:srgbClr val="AF002D"/>
                </a:solidFill>
                <a:cs typeface="Calibri" panose="020F0502020204030204"/>
              </a:rPr>
              <a:t>рименения:</a:t>
            </a:r>
            <a:endParaRPr lang="ru-RU" sz="1400" dirty="0">
              <a:cs typeface="Calibri" panose="020F0502020204030204"/>
            </a:endParaRPr>
          </a:p>
          <a:p>
            <a:pPr marL="12700" algn="just">
              <a:lnSpc>
                <a:spcPct val="100000"/>
              </a:lnSpc>
              <a:spcBef>
                <a:spcPts val="545"/>
              </a:spcBef>
            </a:pPr>
            <a:r>
              <a:rPr lang="ru-RU" sz="1400" spc="-10" dirty="0">
                <a:cs typeface="Arial Unicode MS"/>
              </a:rPr>
              <a:t>Циркуляция </a:t>
            </a:r>
            <a:r>
              <a:rPr lang="ru-RU" sz="1400" spc="-5" dirty="0">
                <a:cs typeface="Arial Unicode MS"/>
              </a:rPr>
              <a:t>воды в </a:t>
            </a:r>
            <a:r>
              <a:rPr lang="ru-RU" sz="1400" spc="-30" dirty="0">
                <a:cs typeface="Arial Unicode MS"/>
              </a:rPr>
              <a:t>системах </a:t>
            </a:r>
            <a:r>
              <a:rPr lang="ru-RU" sz="1400" spc="-110" dirty="0">
                <a:cs typeface="Arial Unicode MS"/>
              </a:rPr>
              <a:t>ГВС,  </a:t>
            </a:r>
            <a:r>
              <a:rPr lang="ru-RU" sz="1400" spc="-10" dirty="0">
                <a:cs typeface="Arial Unicode MS"/>
              </a:rPr>
              <a:t>небольших радиаторных </a:t>
            </a:r>
            <a:r>
              <a:rPr lang="ru-RU" sz="1400" spc="-30" dirty="0">
                <a:cs typeface="Arial Unicode MS"/>
              </a:rPr>
              <a:t>системах </a:t>
            </a:r>
            <a:r>
              <a:rPr lang="ru-RU" sz="1400" spc="-25" dirty="0">
                <a:cs typeface="Arial Unicode MS"/>
              </a:rPr>
              <a:t>отопления, </a:t>
            </a:r>
            <a:r>
              <a:rPr lang="ru-RU" sz="1400" spc="-30" dirty="0">
                <a:cs typeface="Arial Unicode MS"/>
              </a:rPr>
              <a:t>системах</a:t>
            </a:r>
            <a:r>
              <a:rPr lang="ru-RU" sz="1400" spc="-185" dirty="0">
                <a:cs typeface="Arial Unicode MS"/>
              </a:rPr>
              <a:t> </a:t>
            </a:r>
            <a:r>
              <a:rPr lang="ru-RU" sz="1400" spc="-20" dirty="0">
                <a:cs typeface="Arial Unicode MS"/>
              </a:rPr>
              <a:t>отопления </a:t>
            </a:r>
            <a:r>
              <a:rPr lang="ru-RU" sz="1400" spc="-25" dirty="0">
                <a:cs typeface="Arial Unicode MS"/>
              </a:rPr>
              <a:t>«теплый</a:t>
            </a:r>
            <a:r>
              <a:rPr lang="ru-RU" sz="1400" spc="-100" dirty="0">
                <a:cs typeface="Arial Unicode MS"/>
              </a:rPr>
              <a:t> </a:t>
            </a:r>
            <a:r>
              <a:rPr lang="ru-RU" sz="1400" spc="-30" dirty="0">
                <a:cs typeface="Arial Unicode MS"/>
              </a:rPr>
              <a:t>пол». Обеспечение </a:t>
            </a:r>
            <a:r>
              <a:rPr lang="ru-RU" sz="1400" dirty="0">
                <a:cs typeface="Arial Unicode MS"/>
              </a:rPr>
              <a:t>циркуляции </a:t>
            </a:r>
            <a:r>
              <a:rPr lang="ru-RU" sz="1400" spc="-20" dirty="0">
                <a:cs typeface="Arial Unicode MS"/>
              </a:rPr>
              <a:t>горячей </a:t>
            </a:r>
            <a:r>
              <a:rPr lang="ru-RU" sz="1400" spc="-15" dirty="0">
                <a:cs typeface="Arial Unicode MS"/>
              </a:rPr>
              <a:t>питьевой </a:t>
            </a:r>
            <a:r>
              <a:rPr lang="ru-RU" sz="1400" spc="-5" dirty="0">
                <a:cs typeface="Arial Unicode MS"/>
              </a:rPr>
              <a:t>воды </a:t>
            </a:r>
            <a:r>
              <a:rPr lang="ru-RU" sz="1400" spc="-30" dirty="0">
                <a:cs typeface="Arial Unicode MS"/>
              </a:rPr>
              <a:t>через </a:t>
            </a:r>
            <a:r>
              <a:rPr lang="ru-RU" sz="1400" spc="-20" dirty="0">
                <a:cs typeface="Arial Unicode MS"/>
              </a:rPr>
              <a:t>бойлер </a:t>
            </a:r>
            <a:r>
              <a:rPr lang="ru-RU" sz="1400" spc="-5" dirty="0">
                <a:cs typeface="Arial Unicode MS"/>
              </a:rPr>
              <a:t>в </a:t>
            </a:r>
            <a:r>
              <a:rPr lang="ru-RU" sz="1400" dirty="0">
                <a:cs typeface="Arial Unicode MS"/>
              </a:rPr>
              <a:t>домах </a:t>
            </a:r>
            <a:r>
              <a:rPr lang="ru-RU" sz="1400" spc="5" dirty="0">
                <a:cs typeface="Arial Unicode MS"/>
              </a:rPr>
              <a:t>и</a:t>
            </a:r>
            <a:r>
              <a:rPr lang="ru-RU" sz="1400" spc="-190" dirty="0">
                <a:cs typeface="Arial Unicode MS"/>
              </a:rPr>
              <a:t> </a:t>
            </a:r>
            <a:r>
              <a:rPr lang="ru-RU" sz="1400" spc="-25" dirty="0">
                <a:cs typeface="Arial Unicode MS"/>
              </a:rPr>
              <a:t>коттеджах.</a:t>
            </a:r>
            <a:endParaRPr lang="ru-RU" sz="1400" dirty="0">
              <a:cs typeface="Arial Unicode MS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3421380" y="2638425"/>
            <a:ext cx="493712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>
                <a:solidFill>
                  <a:srgbClr val="C00000"/>
                </a:solidFill>
                <a:latin typeface="+mj-lt"/>
                <a:cs typeface="+mj-lt"/>
                <a:sym typeface="+mn-ea"/>
              </a:rPr>
              <a:t>ТЕХНИЧЕСКИЕ ХАРАКТЕРИСТИКИ:</a:t>
            </a:r>
            <a:endParaRPr lang="ru-RU" altLang="en-US" sz="1400">
              <a:solidFill>
                <a:srgbClr val="C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Материал корпуса: латунь</a:t>
            </a:r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Трубное присоединение: Rp 1/2"</a:t>
            </a:r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/>
              <a:t>Температура перекачиваемой жидкости: +2 °C...+95 °C</a:t>
            </a:r>
            <a:endParaRPr lang="ru-RU" altLang="en-US" sz="1400"/>
          </a:p>
          <a:p>
            <a:r>
              <a:rPr lang="ru-RU" altLang="en-US" sz="1400"/>
              <a:t>Максимальный расход — 0,6 м³/ч</a:t>
            </a:r>
            <a:endParaRPr lang="ru-RU" altLang="en-US" sz="1400"/>
          </a:p>
          <a:p>
            <a:r>
              <a:rPr lang="ru-RU" altLang="en-US" sz="1400"/>
              <a:t>Максимальный напор — 1,2 м</a:t>
            </a:r>
            <a:endParaRPr lang="ru-RU" altLang="en-US" sz="1400"/>
          </a:p>
          <a:p>
            <a:r>
              <a:rPr lang="ru-RU" altLang="en-US" sz="1400"/>
              <a:t>Количество скоростей — 1</a:t>
            </a:r>
            <a:endParaRPr lang="ru-RU" altLang="en-US" sz="1400"/>
          </a:p>
          <a:p>
            <a:r>
              <a:rPr lang="ru-RU" altLang="en-US" sz="1400"/>
              <a:t>Защита от "сухого хода"</a:t>
            </a:r>
            <a:endParaRPr lang="ru-RU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44220" y="829310"/>
            <a:ext cx="7030085" cy="3638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kern="0" spc="50" dirty="0">
                <a:solidFill>
                  <a:srgbClr val="C00000"/>
                </a:solidFill>
              </a:rPr>
              <a:t>Циркуляционные </a:t>
            </a:r>
            <a:r>
              <a:rPr lang="ru-RU" sz="2000" b="1" kern="0" spc="35" dirty="0">
                <a:solidFill>
                  <a:srgbClr val="C00000"/>
                </a:solidFill>
              </a:rPr>
              <a:t>насосы</a:t>
            </a:r>
            <a:r>
              <a:rPr lang="ru-RU" sz="2000" b="1" kern="0" spc="-160" dirty="0">
                <a:solidFill>
                  <a:srgbClr val="C00000"/>
                </a:solidFill>
              </a:rPr>
              <a:t>  </a:t>
            </a:r>
            <a:endParaRPr lang="ru-RU" altLang="en-US" sz="2000" b="1" kern="0" spc="-15" dirty="0" smtClean="0">
              <a:solidFill>
                <a:srgbClr val="C00000"/>
              </a:solidFill>
            </a:endParaRPr>
          </a:p>
        </p:txBody>
      </p:sp>
      <p:sp>
        <p:nvSpPr>
          <p:cNvPr id="27" name="object 142"/>
          <p:cNvSpPr txBox="1"/>
          <p:nvPr/>
        </p:nvSpPr>
        <p:spPr>
          <a:xfrm>
            <a:off x="1691640" y="2708910"/>
            <a:ext cx="693420" cy="3943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lang="en-US" sz="1400" b="1" spc="0" dirty="0" smtClean="0">
                <a:solidFill>
                  <a:srgbClr val="AF002D"/>
                </a:solidFill>
                <a:latin typeface="Calibri" panose="020F0502020204030204"/>
                <a:cs typeface="Calibri" panose="020F0502020204030204"/>
              </a:rPr>
              <a:t>Evosta 2 </a:t>
            </a:r>
            <a:endParaRPr lang="en-US" sz="1400" b="1" spc="0" dirty="0" smtClean="0">
              <a:solidFill>
                <a:srgbClr val="AF002D"/>
              </a:solidFill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5175" y="1412875"/>
            <a:ext cx="7591425" cy="1308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700"/>
              </a:spcBef>
            </a:pPr>
            <a:r>
              <a:rPr lang="ru-RU" sz="1400" b="1" spc="65" dirty="0">
                <a:solidFill>
                  <a:srgbClr val="AF002D"/>
                </a:solidFill>
                <a:cs typeface="Calibri" panose="020F0502020204030204"/>
              </a:rPr>
              <a:t>Область</a:t>
            </a:r>
            <a:r>
              <a:rPr lang="ru-RU" sz="1400" b="1" spc="-40" dirty="0">
                <a:solidFill>
                  <a:srgbClr val="AF002D"/>
                </a:solidFill>
                <a:cs typeface="Calibri" panose="020F0502020204030204"/>
              </a:rPr>
              <a:t> п</a:t>
            </a:r>
            <a:r>
              <a:rPr lang="ru-RU" sz="1400" b="1" spc="60" dirty="0">
                <a:solidFill>
                  <a:srgbClr val="AF002D"/>
                </a:solidFill>
                <a:cs typeface="Calibri" panose="020F0502020204030204"/>
              </a:rPr>
              <a:t>рименения:</a:t>
            </a:r>
            <a:endParaRPr lang="ru-RU" sz="1400" dirty="0">
              <a:cs typeface="Calibri" panose="020F0502020204030204"/>
            </a:endParaRPr>
          </a:p>
          <a:p>
            <a:pPr marL="12700" marR="5080" algn="just">
              <a:lnSpc>
                <a:spcPct val="100000"/>
              </a:lnSpc>
              <a:spcBef>
                <a:spcPts val="545"/>
              </a:spcBef>
            </a:pPr>
            <a:r>
              <a:rPr lang="ru-RU" sz="1400" spc="-10" dirty="0">
                <a:cs typeface="Arial Unicode MS"/>
                <a:sym typeface="+mn-ea"/>
              </a:rPr>
              <a:t>Насос </a:t>
            </a:r>
            <a:r>
              <a:rPr lang="en-US" sz="1400" dirty="0" smtClean="0">
                <a:solidFill>
                  <a:srgbClr val="000000"/>
                </a:solidFill>
                <a:latin typeface="Calibri" panose="020F0502020204030204"/>
                <a:cs typeface="Calibri" panose="020F0502020204030204"/>
                <a:sym typeface="+mn-ea"/>
              </a:rPr>
              <a:t>Evosta 2 </a:t>
            </a:r>
            <a:r>
              <a:rPr lang="ru-RU" sz="1400" spc="-10" dirty="0">
                <a:cs typeface="Arial Unicode MS"/>
                <a:sym typeface="+mn-ea"/>
              </a:rPr>
              <a:t>с частотным двигателем предназначен для циркуляция </a:t>
            </a:r>
            <a:r>
              <a:rPr lang="ru-RU" sz="1400" spc="-5" dirty="0">
                <a:cs typeface="Arial Unicode MS"/>
                <a:sym typeface="+mn-ea"/>
              </a:rPr>
              <a:t>воды или </a:t>
            </a:r>
            <a:r>
              <a:rPr lang="ru-RU" sz="1400" spc="-15" dirty="0" err="1">
                <a:cs typeface="Arial Unicode MS"/>
                <a:sym typeface="+mn-ea"/>
              </a:rPr>
              <a:t>гликольсодержащих</a:t>
            </a:r>
            <a:r>
              <a:rPr lang="ru-RU" sz="1400" spc="-15" dirty="0">
                <a:cs typeface="Arial Unicode MS"/>
                <a:sym typeface="+mn-ea"/>
              </a:rPr>
              <a:t> жидкостей (концентрация не более 30%) </a:t>
            </a:r>
            <a:r>
              <a:rPr lang="ru-RU" sz="1400" spc="-5" dirty="0">
                <a:cs typeface="Arial Unicode MS"/>
                <a:sym typeface="+mn-ea"/>
              </a:rPr>
              <a:t>в </a:t>
            </a:r>
            <a:r>
              <a:rPr lang="ru-RU" sz="1400" spc="-10" dirty="0">
                <a:cs typeface="Arial Unicode MS"/>
                <a:sym typeface="+mn-ea"/>
              </a:rPr>
              <a:t>радиаторных </a:t>
            </a:r>
            <a:r>
              <a:rPr lang="ru-RU" sz="1400" spc="-30" dirty="0">
                <a:cs typeface="Arial Unicode MS"/>
                <a:sym typeface="+mn-ea"/>
              </a:rPr>
              <a:t>системах </a:t>
            </a:r>
            <a:r>
              <a:rPr lang="ru-RU" sz="1400" spc="-25" dirty="0">
                <a:cs typeface="Arial Unicode MS"/>
                <a:sym typeface="+mn-ea"/>
              </a:rPr>
              <a:t>отопления,  </a:t>
            </a:r>
            <a:r>
              <a:rPr lang="ru-RU" sz="1400" spc="-30" dirty="0">
                <a:cs typeface="Arial Unicode MS"/>
                <a:sym typeface="+mn-ea"/>
              </a:rPr>
              <a:t>системах </a:t>
            </a:r>
            <a:r>
              <a:rPr lang="ru-RU" sz="1400" spc="-20" dirty="0">
                <a:cs typeface="Arial Unicode MS"/>
                <a:sym typeface="+mn-ea"/>
              </a:rPr>
              <a:t>отопления </a:t>
            </a:r>
            <a:r>
              <a:rPr lang="ru-RU" sz="1400" spc="-25" dirty="0">
                <a:cs typeface="Arial Unicode MS"/>
                <a:sym typeface="+mn-ea"/>
              </a:rPr>
              <a:t>«теплый </a:t>
            </a:r>
            <a:r>
              <a:rPr lang="ru-RU" sz="1400" spc="-30" dirty="0">
                <a:cs typeface="Arial Unicode MS"/>
                <a:sym typeface="+mn-ea"/>
              </a:rPr>
              <a:t>пол», системах </a:t>
            </a:r>
            <a:r>
              <a:rPr lang="ru-RU" sz="1400" dirty="0">
                <a:cs typeface="Arial Unicode MS"/>
                <a:sym typeface="+mn-ea"/>
              </a:rPr>
              <a:t>кондиционирования </a:t>
            </a:r>
            <a:r>
              <a:rPr lang="ru-RU" sz="1400" spc="5" dirty="0">
                <a:cs typeface="Arial Unicode MS"/>
                <a:sym typeface="+mn-ea"/>
              </a:rPr>
              <a:t>и </a:t>
            </a:r>
            <a:r>
              <a:rPr lang="ru-RU" sz="1400" spc="-20" dirty="0">
                <a:cs typeface="Arial Unicode MS"/>
                <a:sym typeface="+mn-ea"/>
              </a:rPr>
              <a:t>охлаждения</a:t>
            </a:r>
            <a:r>
              <a:rPr lang="ru-RU" sz="1400" spc="-20" dirty="0" smtClean="0">
                <a:cs typeface="Arial Unicode MS"/>
                <a:sym typeface="+mn-ea"/>
              </a:rPr>
              <a:t>.</a:t>
            </a:r>
            <a:r>
              <a:rPr lang="en-US" altLang="ru-RU" sz="1400" spc="-20" dirty="0" smtClean="0">
                <a:cs typeface="Arial Unicode MS"/>
                <a:sym typeface="+mn-ea"/>
              </a:rPr>
              <a:t> </a:t>
            </a:r>
            <a:endParaRPr lang="en-US" altLang="ru-RU" sz="1400" spc="-20" dirty="0" smtClean="0">
              <a:cs typeface="Arial Unicode MS"/>
            </a:endParaRPr>
          </a:p>
          <a:p>
            <a:pPr marL="12700" marR="5080" algn="just">
              <a:lnSpc>
                <a:spcPct val="100000"/>
              </a:lnSpc>
              <a:spcBef>
                <a:spcPts val="545"/>
              </a:spcBef>
            </a:pPr>
            <a:r>
              <a:rPr lang="en-US" altLang="ru-RU" sz="1400" spc="-20" dirty="0" smtClean="0">
                <a:cs typeface="Arial Unicode MS"/>
                <a:sym typeface="+mn-ea"/>
              </a:rPr>
              <a:t>Температура перекачиваемой жидкости: -</a:t>
            </a:r>
            <a:r>
              <a:rPr lang="ru-RU" altLang="en-US" sz="1400" spc="-20" dirty="0" smtClean="0">
                <a:cs typeface="Arial Unicode MS"/>
                <a:sym typeface="+mn-ea"/>
              </a:rPr>
              <a:t>1</a:t>
            </a:r>
            <a:r>
              <a:rPr lang="en-US" altLang="ru-RU" sz="1400" spc="-20" dirty="0" smtClean="0">
                <a:cs typeface="Arial Unicode MS"/>
                <a:sym typeface="+mn-ea"/>
              </a:rPr>
              <a:t>0 °C...+110 °C</a:t>
            </a:r>
            <a:endParaRPr lang="ru-RU" sz="1400" dirty="0">
              <a:cs typeface="Arial Unicode MS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95" y="3230245"/>
            <a:ext cx="1659890" cy="2226310"/>
          </a:xfrm>
          <a:prstGeom prst="rect">
            <a:avLst/>
          </a:prstGeom>
        </p:spPr>
      </p:pic>
      <p:pic>
        <p:nvPicPr>
          <p:cNvPr id="99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858" y="399098"/>
            <a:ext cx="953135" cy="29146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3348355" y="3285490"/>
            <a:ext cx="482092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>
                <a:solidFill>
                  <a:srgbClr val="C00000"/>
                </a:solidFill>
                <a:latin typeface="+mj-lt"/>
                <a:cs typeface="+mj-lt"/>
                <a:sym typeface="+mn-ea"/>
              </a:rPr>
              <a:t>ТЕХНИЧЕСКИЕ ХАРАКТЕРИСТИКИ:</a:t>
            </a:r>
            <a:endParaRPr lang="ru-RU" altLang="en-US" sz="1400">
              <a:solidFill>
                <a:srgbClr val="C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Доступная модель: </a:t>
            </a:r>
            <a:r>
              <a:rPr lang="en-US" sz="1400" dirty="0" smtClean="0">
                <a:solidFill>
                  <a:srgbClr val="000000"/>
                </a:solidFill>
                <a:latin typeface="Calibri" panose="020F0502020204030204"/>
                <a:cs typeface="Calibri" panose="020F0502020204030204"/>
                <a:sym typeface="+mn-ea"/>
              </a:rPr>
              <a:t>Evosta 2 40/70 - 180</a:t>
            </a:r>
            <a:endParaRPr lang="en-US" sz="1400" b="1" spc="0" dirty="0" smtClean="0">
              <a:solidFill>
                <a:srgbClr val="AF002D"/>
              </a:solidFill>
              <a:latin typeface="Calibri" panose="020F0502020204030204"/>
              <a:cs typeface="Calibri" panose="020F0502020204030204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Монтажная длина: 180мм</a:t>
            </a:r>
            <a:endParaRPr lang="ru-RU" altLang="en-US" sz="1400">
              <a:solidFill>
                <a:srgbClr val="C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Материал корпуса: литой чугун с катафорезным покрытием</a:t>
            </a:r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Трубное присоединение: G 11/2” х Rp 1”</a:t>
            </a:r>
            <a:r>
              <a:rPr lang="en-US" altLang="ru-RU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 </a:t>
            </a:r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/>
              <a:t>Максимальный расход — 3,6 м³/ч</a:t>
            </a:r>
            <a:endParaRPr lang="ru-RU" altLang="en-US" sz="1400"/>
          </a:p>
          <a:p>
            <a:r>
              <a:rPr lang="ru-RU" altLang="en-US" sz="1400"/>
              <a:t>Максимальный напор — 6,9 м</a:t>
            </a:r>
            <a:endParaRPr lang="ru-RU" altLang="en-US" sz="1400"/>
          </a:p>
          <a:p>
            <a:r>
              <a:rPr lang="ru-RU" altLang="en-US" sz="1400"/>
              <a:t>Количество скоростей — 3.</a:t>
            </a:r>
            <a:endParaRPr lang="ru-RU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44316" y="829061"/>
            <a:ext cx="8148163" cy="3638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kern="0" spc="50" dirty="0">
                <a:solidFill>
                  <a:srgbClr val="C00000"/>
                </a:solidFill>
              </a:rPr>
              <a:t>Циркуляционные </a:t>
            </a:r>
            <a:r>
              <a:rPr lang="ru-RU" sz="2000" b="1" kern="0" spc="35" dirty="0">
                <a:solidFill>
                  <a:srgbClr val="C00000"/>
                </a:solidFill>
              </a:rPr>
              <a:t>насосы</a:t>
            </a:r>
            <a:r>
              <a:rPr lang="ru-RU" sz="2000" b="1" kern="0" spc="-160" dirty="0">
                <a:solidFill>
                  <a:srgbClr val="C00000"/>
                </a:solidFill>
              </a:rPr>
              <a:t> </a:t>
            </a:r>
            <a:endParaRPr lang="ru-RU" altLang="en-US" sz="2000" b="1" kern="0" spc="-15" dirty="0" smtClean="0">
              <a:solidFill>
                <a:srgbClr val="C00000"/>
              </a:solidFill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1536065" y="2814320"/>
            <a:ext cx="56388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en-US" sz="1600">
                <a:solidFill>
                  <a:srgbClr val="C00000"/>
                </a:solidFill>
              </a:rPr>
              <a:t>APE</a:t>
            </a:r>
            <a:endParaRPr lang="en-US" altLang="en-US" sz="1600">
              <a:solidFill>
                <a:srgbClr val="C00000"/>
              </a:solidFill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795" y="3181350"/>
            <a:ext cx="1615440" cy="1198880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2915920" y="2780665"/>
            <a:ext cx="4572000" cy="1599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ru-RU" sz="1400" b="1">
                <a:solidFill>
                  <a:srgbClr val="C00000"/>
                </a:solidFill>
              </a:rPr>
              <a:t>C</a:t>
            </a:r>
            <a:r>
              <a:rPr lang="ru-RU" altLang="ru-RU" sz="1400" b="1">
                <a:solidFill>
                  <a:srgbClr val="C00000"/>
                </a:solidFill>
              </a:rPr>
              <a:t>ведения о моделях</a:t>
            </a:r>
            <a:r>
              <a:rPr lang="ru-RU" altLang="en-US" sz="1400" b="1">
                <a:solidFill>
                  <a:srgbClr val="C00000"/>
                </a:solidFill>
              </a:rPr>
              <a:t>:</a:t>
            </a:r>
            <a:endParaRPr lang="ru-RU" altLang="en-US" sz="1400" b="1">
              <a:solidFill>
                <a:srgbClr val="C00000"/>
              </a:solidFill>
            </a:endParaRPr>
          </a:p>
          <a:p>
            <a:endParaRPr lang="ru-RU" altLang="en-US" sz="1400"/>
          </a:p>
          <a:p>
            <a:r>
              <a:rPr lang="ru-RU" altLang="en-US" sz="1400"/>
              <a:t>APE XХ – Х – XXX</a:t>
            </a:r>
            <a:endParaRPr lang="ru-RU" altLang="en-US" sz="1400"/>
          </a:p>
          <a:p>
            <a:r>
              <a:rPr lang="ru-RU" altLang="en-US" sz="1400"/>
              <a:t>APE – серия насоса</a:t>
            </a:r>
            <a:endParaRPr lang="ru-RU" altLang="en-US" sz="1400"/>
          </a:p>
          <a:p>
            <a:r>
              <a:rPr lang="ru-RU" altLang="en-US" sz="1400"/>
              <a:t>XX – номинальный внутренний диаметр</a:t>
            </a:r>
            <a:endParaRPr lang="ru-RU" altLang="en-US" sz="1400"/>
          </a:p>
          <a:p>
            <a:r>
              <a:rPr lang="ru-RU" altLang="en-US" sz="1400"/>
              <a:t>X – максимальный напор насоса в метрах</a:t>
            </a:r>
            <a:endParaRPr lang="ru-RU" altLang="en-US" sz="1400"/>
          </a:p>
          <a:p>
            <a:r>
              <a:rPr lang="ru-RU" altLang="en-US" sz="1400"/>
              <a:t>XXX – монтажная длина насоса в мм</a:t>
            </a:r>
            <a:endParaRPr lang="ru-RU" altLang="en-US" sz="1400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714375" y="1412240"/>
            <a:ext cx="7644765" cy="13081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545"/>
              </a:spcBef>
            </a:pPr>
            <a:r>
              <a:rPr lang="ru-RU" altLang="en-US" sz="1400" b="1" spc="-20" dirty="0" smtClean="0">
                <a:solidFill>
                  <a:srgbClr val="C00000"/>
                </a:solidFill>
                <a:cs typeface="Arial Unicode MS"/>
                <a:sym typeface="+mn-ea"/>
              </a:rPr>
              <a:t>Область применения:</a:t>
            </a:r>
            <a:endParaRPr lang="ru-RU" altLang="en-US" sz="1400" b="1" spc="-20" dirty="0" smtClean="0">
              <a:solidFill>
                <a:srgbClr val="C00000"/>
              </a:solidFill>
              <a:cs typeface="Arial Unicode MS"/>
              <a:sym typeface="+mn-ea"/>
            </a:endParaRPr>
          </a:p>
          <a:p>
            <a:pPr marL="12700" marR="5080" algn="just">
              <a:lnSpc>
                <a:spcPct val="100000"/>
              </a:lnSpc>
              <a:spcBef>
                <a:spcPts val="545"/>
              </a:spcBef>
            </a:pPr>
            <a:r>
              <a:rPr lang="ru-RU" altLang="en-US" sz="1400" spc="-20" dirty="0" smtClean="0">
                <a:cs typeface="Arial Unicode MS"/>
                <a:sym typeface="+mn-ea"/>
              </a:rPr>
              <a:t>В</a:t>
            </a:r>
            <a:r>
              <a:rPr lang="en-US" altLang="ru-RU" sz="1400" spc="-20" dirty="0" smtClean="0">
                <a:cs typeface="Arial Unicode MS"/>
                <a:sym typeface="+mn-ea"/>
              </a:rPr>
              <a:t>ысокоэффективный </a:t>
            </a:r>
            <a:r>
              <a:rPr lang="ru-RU" altLang="en-US" sz="1400" spc="-20" dirty="0" smtClean="0">
                <a:cs typeface="Arial Unicode MS"/>
                <a:sym typeface="+mn-ea"/>
              </a:rPr>
              <a:t>циркуляционный </a:t>
            </a:r>
            <a:r>
              <a:rPr lang="en-US" altLang="ru-RU" sz="1400" spc="-20" dirty="0" smtClean="0">
                <a:cs typeface="Arial Unicode MS"/>
                <a:sym typeface="+mn-ea"/>
              </a:rPr>
              <a:t>насос </a:t>
            </a:r>
            <a:r>
              <a:rPr lang="ru-RU" altLang="en-US" sz="1400" spc="-20" dirty="0" smtClean="0">
                <a:cs typeface="Arial Unicode MS"/>
                <a:sym typeface="+mn-ea"/>
              </a:rPr>
              <a:t>серии </a:t>
            </a:r>
            <a:r>
              <a:rPr lang="en-US" altLang="ru-RU" sz="1400" spc="-20" dirty="0" smtClean="0">
                <a:cs typeface="Arial Unicode MS"/>
                <a:sym typeface="+mn-ea"/>
              </a:rPr>
              <a:t>APE с преобразователем частоты</a:t>
            </a:r>
            <a:r>
              <a:rPr lang="ru-RU" altLang="en-US" sz="1400" spc="-20" dirty="0" smtClean="0">
                <a:cs typeface="Arial Unicode MS"/>
                <a:sym typeface="+mn-ea"/>
              </a:rPr>
              <a:t>. Предназначен для циркуляция воды или гликольсодержащих жидкостей в радиаторных системах отопления,  системах отопления «теплый пол».</a:t>
            </a:r>
            <a:endParaRPr lang="ru-RU" altLang="en-US" sz="1400" spc="-20" dirty="0" smtClean="0">
              <a:cs typeface="Arial Unicode MS"/>
              <a:sym typeface="+mn-ea"/>
            </a:endParaRPr>
          </a:p>
          <a:p>
            <a:pPr marL="12700" marR="5080" algn="just">
              <a:lnSpc>
                <a:spcPct val="100000"/>
              </a:lnSpc>
              <a:spcBef>
                <a:spcPts val="545"/>
              </a:spcBef>
            </a:pPr>
            <a:r>
              <a:rPr lang="en-US" altLang="ru-RU" sz="1400" spc="-20" dirty="0" smtClean="0">
                <a:cs typeface="Arial Unicode MS"/>
                <a:sym typeface="+mn-ea"/>
              </a:rPr>
              <a:t>Температура перекачиваемой жидкости: </a:t>
            </a:r>
            <a:r>
              <a:rPr lang="ru-RU" altLang="en-US" sz="1400" spc="-20" dirty="0" smtClean="0">
                <a:cs typeface="Arial Unicode MS"/>
                <a:sym typeface="+mn-ea"/>
              </a:rPr>
              <a:t>+2</a:t>
            </a:r>
            <a:r>
              <a:rPr lang="en-US" altLang="ru-RU" sz="1400" spc="-20" dirty="0" smtClean="0">
                <a:cs typeface="Arial Unicode MS"/>
                <a:sym typeface="+mn-ea"/>
              </a:rPr>
              <a:t> °C...+110 °C</a:t>
            </a:r>
            <a:endParaRPr lang="en-US" altLang="ru-RU" sz="1400" spc="-20" dirty="0" smtClean="0">
              <a:cs typeface="Arial Unicode MS"/>
              <a:sym typeface="+mn-ea"/>
            </a:endParaRPr>
          </a:p>
        </p:txBody>
      </p:sp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260" y="4826000"/>
            <a:ext cx="7428865" cy="1991360"/>
          </a:xfrm>
          <a:prstGeom prst="rect">
            <a:avLst/>
          </a:prstGeom>
        </p:spPr>
      </p:pic>
      <p:sp>
        <p:nvSpPr>
          <p:cNvPr id="15" name="Текстовое поле 14"/>
          <p:cNvSpPr txBox="1"/>
          <p:nvPr/>
        </p:nvSpPr>
        <p:spPr>
          <a:xfrm>
            <a:off x="828040" y="4519295"/>
            <a:ext cx="45720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ru-RU" sz="1400" b="1">
                <a:solidFill>
                  <a:srgbClr val="C00000"/>
                </a:solidFill>
                <a:sym typeface="+mn-ea"/>
              </a:rPr>
              <a:t>Модельный ряд</a:t>
            </a:r>
            <a:r>
              <a:rPr lang="ru-RU" altLang="en-US" sz="1400" b="1">
                <a:solidFill>
                  <a:srgbClr val="C00000"/>
                </a:solidFill>
                <a:sym typeface="+mn-ea"/>
              </a:rPr>
              <a:t>:</a:t>
            </a:r>
            <a:endParaRPr lang="ru-RU" altLang="en-US" sz="1400" b="1">
              <a:solidFill>
                <a:srgbClr val="C00000"/>
              </a:solidFill>
              <a:sym typeface="+mn-ea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220" y="332740"/>
            <a:ext cx="1257300" cy="411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44316" y="829061"/>
            <a:ext cx="8148163" cy="3638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kern="0" spc="50" dirty="0">
                <a:solidFill>
                  <a:srgbClr val="C00000"/>
                </a:solidFill>
              </a:rPr>
              <a:t>Циркуляционные </a:t>
            </a:r>
            <a:r>
              <a:rPr lang="ru-RU" sz="2000" b="1" kern="0" spc="35" dirty="0">
                <a:solidFill>
                  <a:srgbClr val="C00000"/>
                </a:solidFill>
              </a:rPr>
              <a:t>насосы</a:t>
            </a:r>
            <a:r>
              <a:rPr lang="ru-RU" sz="2000" b="1" kern="0" spc="-160" dirty="0">
                <a:solidFill>
                  <a:srgbClr val="C00000"/>
                </a:solidFill>
              </a:rPr>
              <a:t> </a:t>
            </a:r>
            <a:r>
              <a:rPr lang="ru-RU" altLang="en-US" sz="2000" b="1" kern="0" spc="-15" dirty="0" smtClean="0">
                <a:solidFill>
                  <a:srgbClr val="C00000"/>
                </a:solidFill>
                <a:sym typeface="+mn-ea"/>
              </a:rPr>
              <a:t>для систем ГВС</a:t>
            </a:r>
            <a:endParaRPr lang="ru-RU" altLang="en-US" sz="2000" b="1" kern="0" spc="-15" dirty="0" smtClean="0">
              <a:solidFill>
                <a:srgbClr val="C00000"/>
              </a:solidFill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821055" y="3068955"/>
            <a:ext cx="20066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en-US" sz="1600">
                <a:solidFill>
                  <a:srgbClr val="C00000"/>
                </a:solidFill>
              </a:rPr>
              <a:t>EHC01.01</a:t>
            </a:r>
            <a:r>
              <a:rPr lang="ru-RU" altLang="en-US" sz="1600">
                <a:solidFill>
                  <a:srgbClr val="C00000"/>
                </a:solidFill>
              </a:rPr>
              <a:t> /HBS24-12 </a:t>
            </a:r>
            <a:endParaRPr lang="ru-RU" altLang="en-US" sz="1600">
              <a:solidFill>
                <a:srgbClr val="C00000"/>
              </a:solidFill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755650" y="1407160"/>
            <a:ext cx="7644765" cy="13081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545"/>
              </a:spcBef>
            </a:pPr>
            <a:r>
              <a:rPr lang="ru-RU" altLang="en-US" sz="1400" b="1" spc="-20" dirty="0" smtClean="0">
                <a:solidFill>
                  <a:srgbClr val="C00000"/>
                </a:solidFill>
                <a:cs typeface="Arial Unicode MS"/>
                <a:sym typeface="+mn-ea"/>
              </a:rPr>
              <a:t>Область применения:</a:t>
            </a:r>
            <a:endParaRPr lang="ru-RU" altLang="en-US" sz="1400" b="1" spc="-20" dirty="0" smtClean="0">
              <a:solidFill>
                <a:srgbClr val="C00000"/>
              </a:solidFill>
              <a:cs typeface="Arial Unicode MS"/>
              <a:sym typeface="+mn-ea"/>
            </a:endParaRPr>
          </a:p>
          <a:p>
            <a:pPr marL="12700" marR="5080" algn="just">
              <a:lnSpc>
                <a:spcPct val="100000"/>
              </a:lnSpc>
              <a:spcBef>
                <a:spcPts val="545"/>
              </a:spcBef>
            </a:pPr>
            <a:r>
              <a:rPr lang="ru-RU" sz="1400" spc="-20" dirty="0" smtClean="0">
                <a:cs typeface="Arial Unicode MS"/>
                <a:sym typeface="+mn-ea"/>
              </a:rPr>
              <a:t>Э</a:t>
            </a:r>
            <a:r>
              <a:rPr sz="1400" spc="-20" dirty="0" smtClean="0">
                <a:cs typeface="Arial Unicode MS"/>
                <a:sym typeface="+mn-ea"/>
              </a:rPr>
              <a:t>нергоэффективный насос для ГВС со встроенным датчиком температуры, является насосом с мокрым ротором. Предназначен для использования в современных системах рециркуляции ГВС.</a:t>
            </a:r>
            <a:endParaRPr sz="1400" spc="-20" dirty="0" smtClean="0">
              <a:cs typeface="Arial Unicode MS"/>
              <a:sym typeface="+mn-ea"/>
            </a:endParaRPr>
          </a:p>
          <a:p>
            <a:pPr marL="12700" marR="5080" algn="just">
              <a:lnSpc>
                <a:spcPct val="100000"/>
              </a:lnSpc>
              <a:spcBef>
                <a:spcPts val="545"/>
              </a:spcBef>
            </a:pPr>
            <a:r>
              <a:rPr sz="1400" spc="-20" dirty="0" smtClean="0">
                <a:cs typeface="Arial Unicode MS"/>
                <a:sym typeface="+mn-ea"/>
              </a:rPr>
              <a:t>В насосе встроен датчик температуры выключающий насос при достижении</a:t>
            </a:r>
            <a:r>
              <a:rPr lang="ru-RU" sz="1400" spc="-20" dirty="0" smtClean="0">
                <a:cs typeface="Arial Unicode MS"/>
                <a:sym typeface="+mn-ea"/>
              </a:rPr>
              <a:t> </a:t>
            </a:r>
            <a:r>
              <a:rPr sz="1400" spc="-20" dirty="0" smtClean="0">
                <a:cs typeface="Arial Unicode MS"/>
                <a:sym typeface="+mn-ea"/>
              </a:rPr>
              <a:t>температуры отключения насоса</a:t>
            </a:r>
            <a:r>
              <a:rPr lang="ru-RU" sz="1400" spc="-20" dirty="0" smtClean="0">
                <a:cs typeface="Arial Unicode MS"/>
                <a:sym typeface="+mn-ea"/>
              </a:rPr>
              <a:t>.</a:t>
            </a:r>
            <a:endParaRPr lang="en-US" altLang="ru-RU" sz="1400" spc="-20" dirty="0" smtClean="0">
              <a:cs typeface="Arial Unicode MS"/>
              <a:sym typeface="+mn-ea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20" y="332740"/>
            <a:ext cx="1257300" cy="41148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940" y="3474720"/>
            <a:ext cx="1161415" cy="1330325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2844165" y="3068955"/>
            <a:ext cx="5957570" cy="2461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>
                <a:solidFill>
                  <a:srgbClr val="C00000"/>
                </a:solidFill>
                <a:latin typeface="+mj-lt"/>
                <a:cs typeface="+mj-lt"/>
                <a:sym typeface="+mn-ea"/>
              </a:rPr>
              <a:t>ТЕХНИЧЕСКИЕ ХАРАКТЕРИСТИКИ:</a:t>
            </a:r>
            <a:endParaRPr lang="ru-RU" altLang="en-US" sz="1400">
              <a:solidFill>
                <a:srgbClr val="C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Материал корпуса: латунь</a:t>
            </a:r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Трубное присоединение: Rp 3/4"</a:t>
            </a:r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/>
              <a:t>Температура перекачиваемой жидкости: +2 °C...+70 °C</a:t>
            </a:r>
            <a:endParaRPr lang="ru-RU" altLang="en-US" sz="1400"/>
          </a:p>
          <a:p>
            <a:r>
              <a:rPr lang="ru-RU" altLang="en-US" sz="1400"/>
              <a:t>Максимальный расход — 1,38 м³/ч</a:t>
            </a:r>
            <a:endParaRPr lang="ru-RU" altLang="en-US" sz="1400"/>
          </a:p>
          <a:p>
            <a:r>
              <a:rPr lang="ru-RU" altLang="en-US" sz="1400"/>
              <a:t>Максимальный напор — 12 м</a:t>
            </a:r>
            <a:endParaRPr lang="ru-RU" altLang="en-US" sz="1400"/>
          </a:p>
          <a:p>
            <a:r>
              <a:rPr lang="ru-RU" altLang="en-US" sz="1400"/>
              <a:t>Количество режимов </a:t>
            </a:r>
            <a:r>
              <a:rPr lang="ru-RU" altLang="en-US" sz="1400">
                <a:sym typeface="+mn-ea"/>
              </a:rPr>
              <a:t>—</a:t>
            </a:r>
            <a:r>
              <a:rPr lang="ru-RU" altLang="en-US" sz="1400"/>
              <a:t> 3</a:t>
            </a:r>
            <a:endParaRPr lang="ru-RU" altLang="en-US" sz="1400"/>
          </a:p>
          <a:p>
            <a:r>
              <a:rPr lang="ru-RU" altLang="en-US" sz="1400"/>
              <a:t>Количество скоростей — 1</a:t>
            </a:r>
            <a:endParaRPr lang="ru-RU" altLang="en-US" sz="1400"/>
          </a:p>
          <a:p>
            <a:r>
              <a:rPr lang="ru-RU" altLang="en-US" sz="1400"/>
              <a:t>Напряжение питания </a:t>
            </a:r>
            <a:r>
              <a:rPr lang="ru-RU" altLang="en-US" sz="1400">
                <a:sym typeface="+mn-ea"/>
              </a:rPr>
              <a:t>— </a:t>
            </a:r>
            <a:r>
              <a:rPr lang="ru-RU" altLang="en-US" sz="1400"/>
              <a:t>24В</a:t>
            </a:r>
            <a:endParaRPr lang="ru-RU" altLang="en-US" sz="1400"/>
          </a:p>
          <a:p>
            <a:r>
              <a:rPr lang="ru-RU" altLang="en-US" sz="1400"/>
              <a:t>Диапазон настройки темп. отключения насоса: </a:t>
            </a:r>
            <a:endParaRPr lang="ru-RU" altLang="en-US" sz="1400"/>
          </a:p>
          <a:p>
            <a:r>
              <a:rPr lang="ru-RU" altLang="en-US" sz="1400"/>
              <a:t>34-45°C для EHC01.01 и 32-42°C для HBS24-12.</a:t>
            </a:r>
            <a:endParaRPr lang="ru-RU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55746" y="836046"/>
            <a:ext cx="8148163" cy="3638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kern="0" spc="50" dirty="0">
                <a:solidFill>
                  <a:srgbClr val="C00000"/>
                </a:solidFill>
              </a:rPr>
              <a:t>Циркуляционные </a:t>
            </a:r>
            <a:r>
              <a:rPr lang="ru-RU" sz="2000" b="1" kern="0" spc="35" dirty="0">
                <a:solidFill>
                  <a:srgbClr val="C00000"/>
                </a:solidFill>
              </a:rPr>
              <a:t>насосы</a:t>
            </a:r>
            <a:r>
              <a:rPr lang="ru-RU" sz="2000" b="1" kern="0" spc="-160" dirty="0">
                <a:solidFill>
                  <a:srgbClr val="C00000"/>
                </a:solidFill>
              </a:rPr>
              <a:t> </a:t>
            </a:r>
            <a:endParaRPr lang="ru-RU" altLang="en-US" sz="2000" b="1" kern="0" spc="-15" dirty="0" smtClean="0">
              <a:solidFill>
                <a:srgbClr val="C00000"/>
              </a:solidFill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1134745" y="1628775"/>
            <a:ext cx="123571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NATIVE</a:t>
            </a:r>
            <a:r>
              <a:rPr lang="ru-RU" altLang="en-US" sz="1600">
                <a:solidFill>
                  <a:srgbClr val="C00000"/>
                </a:solidFill>
              </a:rPr>
              <a:t> </a:t>
            </a:r>
            <a:r>
              <a:rPr lang="en-US" sz="1600">
                <a:solidFill>
                  <a:srgbClr val="C00000"/>
                </a:solidFill>
              </a:rPr>
              <a:t>NO</a:t>
            </a:r>
            <a:r>
              <a:rPr lang="ru-RU" sz="1600">
                <a:solidFill>
                  <a:srgbClr val="C00000"/>
                </a:solidFill>
              </a:rPr>
              <a:t>С</a:t>
            </a:r>
            <a:endParaRPr lang="ru-RU" sz="1600">
              <a:solidFill>
                <a:srgbClr val="C00000"/>
              </a:solidFill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20" y="260985"/>
            <a:ext cx="891540" cy="42291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903220" y="1485265"/>
            <a:ext cx="5666740" cy="1523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700"/>
              </a:spcBef>
            </a:pPr>
            <a:r>
              <a:rPr lang="ru-RU" sz="1400" b="1" spc="65" dirty="0">
                <a:solidFill>
                  <a:srgbClr val="AF002D"/>
                </a:solidFill>
                <a:cs typeface="Calibri" panose="020F0502020204030204"/>
              </a:rPr>
              <a:t>Область</a:t>
            </a:r>
            <a:r>
              <a:rPr lang="ru-RU" sz="1400" b="1" spc="-40" dirty="0">
                <a:solidFill>
                  <a:srgbClr val="AF002D"/>
                </a:solidFill>
                <a:cs typeface="Calibri" panose="020F0502020204030204"/>
              </a:rPr>
              <a:t> </a:t>
            </a:r>
            <a:r>
              <a:rPr lang="ru-RU" sz="1400" b="1" spc="60" dirty="0">
                <a:solidFill>
                  <a:srgbClr val="AF002D"/>
                </a:solidFill>
                <a:cs typeface="Calibri" panose="020F0502020204030204"/>
              </a:rPr>
              <a:t>применения:</a:t>
            </a:r>
            <a:endParaRPr lang="ru-RU" sz="1400" dirty="0">
              <a:cs typeface="Calibri" panose="020F0502020204030204"/>
            </a:endParaRPr>
          </a:p>
          <a:p>
            <a:pPr marL="12700" marR="5080" algn="just">
              <a:lnSpc>
                <a:spcPct val="100000"/>
              </a:lnSpc>
              <a:spcBef>
                <a:spcPts val="545"/>
              </a:spcBef>
            </a:pPr>
            <a:r>
              <a:rPr lang="ru-RU" sz="1400" spc="-10" dirty="0">
                <a:cs typeface="Arial Unicode MS"/>
              </a:rPr>
              <a:t>Циркуляция </a:t>
            </a:r>
            <a:r>
              <a:rPr lang="ru-RU" sz="1400" spc="-5" dirty="0">
                <a:cs typeface="Arial Unicode MS"/>
              </a:rPr>
              <a:t>воды или </a:t>
            </a:r>
            <a:r>
              <a:rPr lang="ru-RU" sz="1400" spc="-15" dirty="0" err="1">
                <a:cs typeface="Arial Unicode MS"/>
              </a:rPr>
              <a:t>гликольсодержащих</a:t>
            </a:r>
            <a:r>
              <a:rPr lang="ru-RU" sz="1400" spc="-15" dirty="0">
                <a:cs typeface="Arial Unicode MS"/>
              </a:rPr>
              <a:t> жидкостей </a:t>
            </a:r>
            <a:r>
              <a:rPr lang="ru-RU" sz="1400" dirty="0">
                <a:cs typeface="Arial Unicode MS"/>
              </a:rPr>
              <a:t>в системах отопления. Оптимальный режим работы позволяет выбрать три ступени частоты вращения, который предварительно задается пользователем. </a:t>
            </a:r>
            <a:endParaRPr lang="ru-RU" sz="1400" dirty="0">
              <a:cs typeface="Arial Unicode MS"/>
            </a:endParaRPr>
          </a:p>
          <a:p>
            <a:pPr marL="12700" marR="5080" algn="just">
              <a:lnSpc>
                <a:spcPct val="100000"/>
              </a:lnSpc>
              <a:spcBef>
                <a:spcPts val="545"/>
              </a:spcBef>
            </a:pPr>
            <a:r>
              <a:rPr lang="ru-RU" sz="1400" dirty="0">
                <a:cs typeface="Arial Unicode MS"/>
              </a:rPr>
              <a:t>Температура перекачиваемой жидкости: </a:t>
            </a:r>
            <a:r>
              <a:rPr lang="en-US" altLang="ru-RU" sz="1400" dirty="0">
                <a:cs typeface="Arial Unicode MS"/>
              </a:rPr>
              <a:t>+2</a:t>
            </a:r>
            <a:r>
              <a:rPr lang="ru-RU" sz="1400" dirty="0">
                <a:cs typeface="Arial Unicode MS"/>
              </a:rPr>
              <a:t> °C...+110 °C</a:t>
            </a:r>
            <a:endParaRPr lang="ru-RU" sz="1400" dirty="0">
              <a:cs typeface="Arial Unicode MS"/>
            </a:endParaRPr>
          </a:p>
        </p:txBody>
      </p:sp>
      <p:sp>
        <p:nvSpPr>
          <p:cNvPr id="14" name="Текстовое поле 13"/>
          <p:cNvSpPr txBox="1"/>
          <p:nvPr/>
        </p:nvSpPr>
        <p:spPr>
          <a:xfrm>
            <a:off x="2903220" y="3212465"/>
            <a:ext cx="487172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>
                <a:solidFill>
                  <a:srgbClr val="C00000"/>
                </a:solidFill>
                <a:latin typeface="+mj-lt"/>
                <a:cs typeface="+mj-lt"/>
                <a:sym typeface="+mn-ea"/>
              </a:rPr>
              <a:t>КОМПЛЕКТ ПОСТАВКИ</a:t>
            </a:r>
            <a:endParaRPr lang="ru-RU" altLang="en-US" sz="1400">
              <a:latin typeface="+mj-lt"/>
              <a:cs typeface="+mj-lt"/>
            </a:endParaRPr>
          </a:p>
          <a:p>
            <a:r>
              <a:rPr lang="ru-RU" altLang="en-US" sz="1400">
                <a:latin typeface="+mj-lt"/>
                <a:cs typeface="+mj-lt"/>
                <a:sym typeface="+mn-ea"/>
              </a:rPr>
              <a:t>• Латунные гайки с резиновыми уплотнителями </a:t>
            </a:r>
            <a:r>
              <a:rPr lang="ru-RU" altLang="ru-RU" sz="1400">
                <a:latin typeface="+mj-lt"/>
                <a:cs typeface="+mj-lt"/>
                <a:sym typeface="+mn-ea"/>
              </a:rPr>
              <a:t>или ответные фланцы</a:t>
            </a:r>
            <a:r>
              <a:rPr lang="ru-RU" altLang="en-US" sz="1400">
                <a:latin typeface="+mj-lt"/>
                <a:cs typeface="+mj-lt"/>
                <a:sym typeface="+mn-ea"/>
              </a:rPr>
              <a:t>;</a:t>
            </a:r>
            <a:endParaRPr lang="ru-RU" altLang="en-US" sz="1400">
              <a:latin typeface="+mj-lt"/>
              <a:cs typeface="+mj-lt"/>
            </a:endParaRPr>
          </a:p>
          <a:p>
            <a:r>
              <a:rPr lang="ru-RU" altLang="en-US" sz="1400">
                <a:latin typeface="+mj-lt"/>
                <a:cs typeface="+mj-lt"/>
                <a:sym typeface="+mn-ea"/>
              </a:rPr>
              <a:t>• Инструкция по монтажу и эксплуатации.</a:t>
            </a:r>
            <a:endParaRPr lang="ru-RU" altLang="en-US" sz="1400">
              <a:latin typeface="+mj-lt"/>
              <a:cs typeface="+mj-lt"/>
              <a:sym typeface="+mn-ea"/>
            </a:endParaRPr>
          </a:p>
        </p:txBody>
      </p:sp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50" y="2132965"/>
            <a:ext cx="1993900" cy="1831975"/>
          </a:xfrm>
          <a:prstGeom prst="rect">
            <a:avLst/>
          </a:prstGeom>
        </p:spPr>
      </p:pic>
      <p:sp>
        <p:nvSpPr>
          <p:cNvPr id="16" name="Текстовое поле 15"/>
          <p:cNvSpPr txBox="1"/>
          <p:nvPr/>
        </p:nvSpPr>
        <p:spPr>
          <a:xfrm>
            <a:off x="611505" y="4580890"/>
            <a:ext cx="7958455" cy="1599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/>
              <a:t>В линейке есть модели с резьбовым или фланцевым соединением, с одно- и трехфазными электродвигателями. </a:t>
            </a:r>
            <a:endParaRPr lang="ru-RU" altLang="en-US" sz="1400"/>
          </a:p>
          <a:p>
            <a:endParaRPr lang="ru-RU" altLang="en-US" sz="1400"/>
          </a:p>
          <a:p>
            <a:pPr algn="just"/>
            <a:r>
              <a:rPr lang="ru-RU" altLang="en-US" sz="1400"/>
              <a:t>Ключевое преимущество — большой модельный ряд с широким диапазоном гидравлических характеристик. Подшипники и вал насосов керамические, что минимизирует шумы и обеспечивает долговечность работы оборудования. Катафорезное покрытие всех чугунных деталей обеспечивает высокую коррозионную стойкость и долговечность.</a:t>
            </a:r>
            <a:endParaRPr lang="ru-RU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55746" y="836046"/>
            <a:ext cx="8148163" cy="3638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kern="0" spc="50" dirty="0">
                <a:solidFill>
                  <a:srgbClr val="C00000"/>
                </a:solidFill>
              </a:rPr>
              <a:t>Циркуляционные </a:t>
            </a:r>
            <a:r>
              <a:rPr lang="ru-RU" sz="2000" b="1" kern="0" spc="35" dirty="0">
                <a:solidFill>
                  <a:srgbClr val="C00000"/>
                </a:solidFill>
              </a:rPr>
              <a:t>насосы</a:t>
            </a:r>
            <a:r>
              <a:rPr lang="ru-RU" sz="2000" b="1" kern="0" spc="-160" dirty="0">
                <a:solidFill>
                  <a:srgbClr val="C00000"/>
                </a:solidFill>
              </a:rPr>
              <a:t> </a:t>
            </a:r>
            <a:r>
              <a:rPr lang="ru-RU" altLang="en-US" sz="2000" b="1" kern="0" spc="-15" dirty="0" smtClean="0">
                <a:solidFill>
                  <a:srgbClr val="C00000"/>
                </a:solidFill>
                <a:sym typeface="+mn-ea"/>
              </a:rPr>
              <a:t>для систем ГВС</a:t>
            </a:r>
            <a:endParaRPr lang="ru-RU" altLang="en-US" sz="2000" b="1" kern="0" spc="-15" dirty="0" smtClean="0">
              <a:solidFill>
                <a:srgbClr val="C00000"/>
              </a:solidFill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1188085" y="2564765"/>
            <a:ext cx="11703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NOZ</a:t>
            </a:r>
            <a:r>
              <a:rPr lang="ru-RU" altLang="en-US" sz="1600">
                <a:solidFill>
                  <a:srgbClr val="C00000"/>
                </a:solidFill>
              </a:rPr>
              <a:t> 15/1,5</a:t>
            </a:r>
            <a:endParaRPr lang="ru-RU" altLang="en-US" sz="1600">
              <a:solidFill>
                <a:srgbClr val="C00000"/>
              </a:solidFill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3060065" y="2564765"/>
            <a:ext cx="4987925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600">
                <a:solidFill>
                  <a:srgbClr val="C0000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ТЕХНИЧЕСКИЕ ХАРАКТЕРИСТИКИ:</a:t>
            </a:r>
            <a:endParaRPr lang="ru-RU" altLang="en-US" sz="1600">
              <a:solidFill>
                <a:srgbClr val="C00000"/>
              </a:solidFill>
              <a:latin typeface="Calibri" panose="020F0502020204030204" charset="0"/>
              <a:cs typeface="Calibri" panose="020F0502020204030204" charset="0"/>
              <a:sym typeface="+mn-ea"/>
            </a:endParaRPr>
          </a:p>
          <a:p>
            <a:r>
              <a:rPr lang="ru-RU" altLang="en-US" sz="160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Материал корпуса: латунь</a:t>
            </a:r>
            <a:endParaRPr lang="ru-RU" altLang="en-US" sz="1600">
              <a:solidFill>
                <a:srgbClr val="000000"/>
              </a:solidFill>
              <a:latin typeface="Calibri" panose="020F0502020204030204" charset="0"/>
              <a:cs typeface="Calibri" panose="020F0502020204030204" charset="0"/>
              <a:sym typeface="+mn-ea"/>
            </a:endParaRPr>
          </a:p>
          <a:p>
            <a:r>
              <a:rPr lang="ru-RU" altLang="en-US" sz="160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Трубное присоединение: Rp 1/2"</a:t>
            </a:r>
            <a:endParaRPr lang="ru-RU" altLang="en-US" sz="1600">
              <a:solidFill>
                <a:srgbClr val="000000"/>
              </a:solidFill>
              <a:latin typeface="Calibri" panose="020F0502020204030204" charset="0"/>
              <a:cs typeface="Calibri" panose="020F0502020204030204" charset="0"/>
              <a:sym typeface="+mn-ea"/>
            </a:endParaRPr>
          </a:p>
          <a:p>
            <a:r>
              <a:rPr lang="ru-RU" altLang="en-US" sz="1600">
                <a:latin typeface="Calibri" panose="020F0502020204030204" charset="0"/>
                <a:cs typeface="Calibri" panose="020F0502020204030204" charset="0"/>
              </a:rPr>
              <a:t>Температура перекачиваемой жидкости: +2 °C...+110 °C</a:t>
            </a:r>
            <a:endParaRPr lang="ru-RU" altLang="en-US" sz="16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altLang="en-US" sz="1600">
                <a:latin typeface="Calibri" panose="020F0502020204030204" charset="0"/>
                <a:cs typeface="Calibri" panose="020F0502020204030204" charset="0"/>
              </a:rPr>
              <a:t>Максимальный расход — </a:t>
            </a:r>
            <a:r>
              <a:rPr lang="en-US" altLang="ru-RU" sz="1600">
                <a:latin typeface="Calibri" panose="020F0502020204030204" charset="0"/>
                <a:cs typeface="Calibri" panose="020F0502020204030204" charset="0"/>
              </a:rPr>
              <a:t>0</a:t>
            </a:r>
            <a:r>
              <a:rPr lang="ru-RU" altLang="en-US" sz="1600">
                <a:latin typeface="Calibri" panose="020F0502020204030204" charset="0"/>
                <a:cs typeface="Calibri" panose="020F0502020204030204" charset="0"/>
              </a:rPr>
              <a:t>,</a:t>
            </a:r>
            <a:r>
              <a:rPr lang="en-US" altLang="ru-RU" sz="1600">
                <a:latin typeface="Calibri" panose="020F0502020204030204" charset="0"/>
                <a:cs typeface="Calibri" panose="020F0502020204030204" charset="0"/>
              </a:rPr>
              <a:t>9</a:t>
            </a:r>
            <a:r>
              <a:rPr lang="ru-RU" altLang="en-US" sz="1600">
                <a:latin typeface="Calibri" panose="020F0502020204030204" charset="0"/>
                <a:cs typeface="Calibri" panose="020F0502020204030204" charset="0"/>
              </a:rPr>
              <a:t> м³/ч</a:t>
            </a:r>
            <a:endParaRPr lang="ru-RU" altLang="en-US" sz="16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altLang="en-US" sz="1600">
                <a:latin typeface="Calibri" panose="020F0502020204030204" charset="0"/>
                <a:cs typeface="Calibri" panose="020F0502020204030204" charset="0"/>
              </a:rPr>
              <a:t>Максимальный напор — 1,5 м</a:t>
            </a:r>
            <a:endParaRPr lang="ru-RU" altLang="en-US" sz="16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altLang="en-US" sz="1600">
                <a:latin typeface="Calibri" panose="020F0502020204030204" charset="0"/>
                <a:cs typeface="Calibri" panose="020F0502020204030204" charset="0"/>
              </a:rPr>
              <a:t>Количество скоростей — 1</a:t>
            </a:r>
            <a:endParaRPr lang="ru-RU" altLang="en-US" sz="1600">
              <a:latin typeface="Calibri" panose="020F0502020204030204" charset="0"/>
              <a:cs typeface="Calibri" panose="020F0502020204030204" charset="0"/>
            </a:endParaRPr>
          </a:p>
          <a:p>
            <a:endParaRPr lang="ru-RU" altLang="en-US" sz="1600"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20" y="260985"/>
            <a:ext cx="891540" cy="42291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795" y="3068955"/>
            <a:ext cx="1631315" cy="200406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828040" y="1340485"/>
            <a:ext cx="760095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ru-RU" altLang="en-US" sz="1600"/>
              <a:t>Циркуляционный насос с мокрым ротором для систем ГВС с резьбовым соединением и устойчивым к токам блокировки электродвигателем на постоянных магнитах. Теплоизоляционный кожух насоса идёт в комплекте и обеспечивает защиту от потери тепла.</a:t>
            </a:r>
            <a:endParaRPr lang="ru-RU" altLang="en-US" sz="1600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3060065" y="4625975"/>
            <a:ext cx="52990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600"/>
              <a:t>Насос поставляется с установленной вилкой и проводом длиной 1,5 м.</a:t>
            </a:r>
            <a:endParaRPr lang="ru-RU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14375" y="896620"/>
            <a:ext cx="7642225" cy="9150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kern="0" dirty="0">
                <a:solidFill>
                  <a:srgbClr val="C00000"/>
                </a:solidFill>
              </a:rPr>
              <a:t>Сравнительная таблица взаимозаменяемых стандартных </a:t>
            </a:r>
            <a:endParaRPr lang="ru-RU" sz="2000" b="1" kern="0" dirty="0">
              <a:solidFill>
                <a:srgbClr val="C00000"/>
              </a:solidFill>
            </a:endParaRPr>
          </a:p>
          <a:p>
            <a:pPr algn="ctr"/>
            <a:r>
              <a:rPr lang="ru-RU" sz="2000" b="1" kern="0" dirty="0">
                <a:solidFill>
                  <a:srgbClr val="C00000"/>
                </a:solidFill>
              </a:rPr>
              <a:t>3-х скоростных насосов с мокрым ротором</a:t>
            </a:r>
            <a:endParaRPr lang="ru-RU" sz="2000" b="1" kern="0" dirty="0">
              <a:solidFill>
                <a:srgbClr val="C00000"/>
              </a:solidFill>
            </a:endParaRPr>
          </a:p>
          <a:p>
            <a:pPr algn="ctr"/>
            <a:r>
              <a:rPr lang="ru-RU" sz="2000" b="1" kern="0" dirty="0">
                <a:solidFill>
                  <a:srgbClr val="C00000"/>
                </a:solidFill>
              </a:rPr>
              <a:t>для систем отопления</a:t>
            </a:r>
            <a:endParaRPr lang="ru-RU" sz="2000" b="1" kern="0" dirty="0">
              <a:solidFill>
                <a:srgbClr val="C00000"/>
              </a:solidFill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2324100"/>
            <a:ext cx="8362950" cy="220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14375" y="896620"/>
            <a:ext cx="7642225" cy="9150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kern="0" dirty="0">
                <a:solidFill>
                  <a:srgbClr val="C00000"/>
                </a:solidFill>
              </a:rPr>
              <a:t>Сравнительная таблица взаимозаменяемых бытовых энергоэффективных насосов с мокрым ротором</a:t>
            </a:r>
            <a:endParaRPr lang="ru-RU" sz="2000" b="1" kern="0" dirty="0">
              <a:solidFill>
                <a:srgbClr val="C00000"/>
              </a:solidFill>
            </a:endParaRPr>
          </a:p>
          <a:p>
            <a:pPr algn="ctr"/>
            <a:r>
              <a:rPr lang="ru-RU" sz="2000" b="1" kern="0" dirty="0">
                <a:solidFill>
                  <a:srgbClr val="C00000"/>
                </a:solidFill>
              </a:rPr>
              <a:t>для систем отопления</a:t>
            </a:r>
            <a:endParaRPr lang="ru-RU" sz="2000" b="1" kern="0" dirty="0">
              <a:solidFill>
                <a:srgbClr val="C00000"/>
              </a:solidFill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2181225"/>
            <a:ext cx="8401050" cy="2495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14375" y="896620"/>
            <a:ext cx="7642225" cy="9150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kern="0" dirty="0">
                <a:solidFill>
                  <a:srgbClr val="C00000"/>
                </a:solidFill>
              </a:rPr>
              <a:t>Сравнительная таблица взаимозаменяемых бытовых насосов с мокрым ротором для систем ГВС</a:t>
            </a:r>
            <a:endParaRPr lang="ru-RU" sz="2000" b="1" kern="0" dirty="0">
              <a:solidFill>
                <a:srgbClr val="C00000"/>
              </a:solidFill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223770"/>
            <a:ext cx="8382000" cy="2409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44316" y="829061"/>
            <a:ext cx="8148163" cy="3638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800" b="1" spc="35" dirty="0">
                <a:solidFill>
                  <a:srgbClr val="002060"/>
                </a:solidFill>
              </a:rPr>
              <a:t>Область</a:t>
            </a:r>
            <a:r>
              <a:rPr lang="ru-RU" sz="1800" b="1" spc="-25" dirty="0">
                <a:solidFill>
                  <a:srgbClr val="002060"/>
                </a:solidFill>
              </a:rPr>
              <a:t> </a:t>
            </a:r>
            <a:r>
              <a:rPr lang="ru-RU" sz="1800" b="1" spc="50" dirty="0">
                <a:solidFill>
                  <a:srgbClr val="002060"/>
                </a:solidFill>
              </a:rPr>
              <a:t>применения</a:t>
            </a:r>
            <a:r>
              <a:rPr lang="ru-RU" sz="1800" b="1" spc="-25" dirty="0">
                <a:solidFill>
                  <a:srgbClr val="002060"/>
                </a:solidFill>
              </a:rPr>
              <a:t> </a:t>
            </a:r>
            <a:r>
              <a:rPr lang="ru-RU" sz="1800" b="1" spc="25" dirty="0">
                <a:solidFill>
                  <a:srgbClr val="002060"/>
                </a:solidFill>
              </a:rPr>
              <a:t>насосов</a:t>
            </a:r>
            <a:r>
              <a:rPr lang="ru-RU" sz="1800" b="1" spc="-25" dirty="0">
                <a:solidFill>
                  <a:srgbClr val="002060"/>
                </a:solidFill>
              </a:rPr>
              <a:t> </a:t>
            </a:r>
            <a:r>
              <a:rPr lang="ru-RU" sz="1800" b="1" spc="25" dirty="0">
                <a:solidFill>
                  <a:srgbClr val="002060"/>
                </a:solidFill>
              </a:rPr>
              <a:t>для</a:t>
            </a:r>
            <a:r>
              <a:rPr lang="ru-RU" sz="1800" b="1" spc="-25" dirty="0">
                <a:solidFill>
                  <a:srgbClr val="002060"/>
                </a:solidFill>
              </a:rPr>
              <a:t> </a:t>
            </a:r>
            <a:r>
              <a:rPr lang="ru-RU" sz="1800" b="1" spc="30" dirty="0">
                <a:solidFill>
                  <a:srgbClr val="002060"/>
                </a:solidFill>
              </a:rPr>
              <a:t>водоснабжения</a:t>
            </a:r>
            <a:r>
              <a:rPr lang="ru-RU" sz="1800" b="1" spc="-25" dirty="0">
                <a:solidFill>
                  <a:srgbClr val="002060"/>
                </a:solidFill>
              </a:rPr>
              <a:t> </a:t>
            </a:r>
            <a:r>
              <a:rPr lang="ru-RU" sz="1800" b="1" spc="60" dirty="0">
                <a:solidFill>
                  <a:srgbClr val="002060"/>
                </a:solidFill>
              </a:rPr>
              <a:t>частных</a:t>
            </a:r>
            <a:r>
              <a:rPr lang="ru-RU" sz="1800" b="1" spc="-25" dirty="0">
                <a:solidFill>
                  <a:srgbClr val="002060"/>
                </a:solidFill>
              </a:rPr>
              <a:t> </a:t>
            </a:r>
            <a:r>
              <a:rPr lang="ru-RU" sz="1800" b="1" spc="40" dirty="0">
                <a:solidFill>
                  <a:srgbClr val="002060"/>
                </a:solidFill>
              </a:rPr>
              <a:t>домов</a:t>
            </a: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285" y="1508125"/>
            <a:ext cx="8098155" cy="4538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24794" y="760144"/>
            <a:ext cx="8148163" cy="3638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800" b="1" spc="35" dirty="0" smtClean="0">
                <a:solidFill>
                  <a:srgbClr val="002060"/>
                </a:solidFill>
              </a:rPr>
              <a:t>Таблица подбора </a:t>
            </a:r>
            <a:r>
              <a:rPr sz="18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cs typeface="Arial Unicode MS"/>
                <a:sym typeface="+mn-ea"/>
              </a:rPr>
              <a:t>NBH3</a:t>
            </a:r>
            <a:endParaRPr lang="ru-RU" sz="1800" b="1"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3" y="1124744"/>
            <a:ext cx="8537179" cy="1136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indent="-635">
              <a:lnSpc>
                <a:spcPts val="1400"/>
              </a:lnSpc>
              <a:spcBef>
                <a:spcPts val="20"/>
              </a:spcBef>
            </a:pPr>
            <a:r>
              <a:rPr lang="ru-RU" sz="1200" spc="25" dirty="0">
                <a:cs typeface="Calibri" panose="020F0502020204030204"/>
              </a:rPr>
              <a:t>Чтобы</a:t>
            </a:r>
            <a:r>
              <a:rPr lang="ru-RU" sz="1200" spc="-60" dirty="0">
                <a:cs typeface="Calibri" panose="020F0502020204030204"/>
              </a:rPr>
              <a:t> </a:t>
            </a:r>
            <a:r>
              <a:rPr lang="ru-RU" sz="1200" spc="10" dirty="0">
                <a:cs typeface="Calibri" panose="020F0502020204030204"/>
              </a:rPr>
              <a:t>подобрать</a:t>
            </a:r>
            <a:r>
              <a:rPr lang="ru-RU" sz="1200" spc="-60" dirty="0">
                <a:cs typeface="Calibri" panose="020F0502020204030204"/>
              </a:rPr>
              <a:t> </a:t>
            </a:r>
            <a:r>
              <a:rPr lang="ru-RU" sz="1200" spc="10" dirty="0">
                <a:cs typeface="Calibri" panose="020F0502020204030204"/>
              </a:rPr>
              <a:t>скважинный</a:t>
            </a:r>
            <a:r>
              <a:rPr lang="ru-RU" sz="1200" spc="-60" dirty="0">
                <a:cs typeface="Calibri" panose="020F0502020204030204"/>
              </a:rPr>
              <a:t> </a:t>
            </a:r>
            <a:r>
              <a:rPr lang="ru-RU" sz="1200" spc="10" dirty="0">
                <a:cs typeface="Calibri" panose="020F0502020204030204"/>
              </a:rPr>
              <a:t>насос</a:t>
            </a:r>
            <a:r>
              <a:rPr lang="ru-RU" sz="1200" spc="-60" dirty="0">
                <a:cs typeface="Calibri" panose="020F0502020204030204"/>
              </a:rPr>
              <a:t> </a:t>
            </a:r>
            <a:r>
              <a:rPr lang="ru-RU" sz="1200" spc="25" dirty="0">
                <a:cs typeface="Calibri" panose="020F0502020204030204"/>
              </a:rPr>
              <a:t>по</a:t>
            </a:r>
            <a:r>
              <a:rPr lang="ru-RU" sz="1200" spc="-60" dirty="0">
                <a:cs typeface="Calibri" panose="020F0502020204030204"/>
              </a:rPr>
              <a:t> </a:t>
            </a:r>
            <a:r>
              <a:rPr lang="ru-RU" sz="1200" spc="5" dirty="0">
                <a:cs typeface="Calibri" panose="020F0502020204030204"/>
              </a:rPr>
              <a:t>требуемому</a:t>
            </a:r>
            <a:r>
              <a:rPr lang="ru-RU" sz="1200" spc="-60" dirty="0">
                <a:cs typeface="Calibri" panose="020F0502020204030204"/>
              </a:rPr>
              <a:t> </a:t>
            </a:r>
            <a:r>
              <a:rPr lang="ru-RU" sz="1200" spc="10" dirty="0">
                <a:cs typeface="Calibri" panose="020F0502020204030204"/>
              </a:rPr>
              <a:t>максимальному</a:t>
            </a:r>
            <a:r>
              <a:rPr lang="ru-RU" sz="1200" spc="-60" dirty="0">
                <a:cs typeface="Calibri" panose="020F0502020204030204"/>
              </a:rPr>
              <a:t> </a:t>
            </a:r>
            <a:r>
              <a:rPr lang="ru-RU" sz="1200" spc="25" dirty="0">
                <a:cs typeface="Calibri" panose="020F0502020204030204"/>
              </a:rPr>
              <a:t>расходу</a:t>
            </a:r>
            <a:r>
              <a:rPr lang="ru-RU" sz="1200" spc="-60" dirty="0">
                <a:cs typeface="Calibri" panose="020F0502020204030204"/>
              </a:rPr>
              <a:t> </a:t>
            </a:r>
            <a:r>
              <a:rPr lang="ru-RU" sz="1200" spc="-10" dirty="0">
                <a:cs typeface="Calibri" panose="020F0502020204030204"/>
              </a:rPr>
              <a:t>(Q,</a:t>
            </a:r>
            <a:r>
              <a:rPr lang="ru-RU" sz="1200" spc="-60" dirty="0">
                <a:cs typeface="Calibri" panose="020F0502020204030204"/>
              </a:rPr>
              <a:t> </a:t>
            </a:r>
            <a:r>
              <a:rPr lang="ru-RU" sz="1200" spc="5" dirty="0">
                <a:cs typeface="Calibri" panose="020F0502020204030204"/>
              </a:rPr>
              <a:t>м</a:t>
            </a:r>
            <a:r>
              <a:rPr lang="ru-RU" sz="1200" spc="7" baseline="21000" dirty="0">
                <a:cs typeface="Calibri" panose="020F0502020204030204"/>
              </a:rPr>
              <a:t>3</a:t>
            </a:r>
            <a:r>
              <a:rPr lang="ru-RU" sz="1200" spc="5" dirty="0">
                <a:cs typeface="Calibri" panose="020F0502020204030204"/>
              </a:rPr>
              <a:t>/час)</a:t>
            </a:r>
            <a:r>
              <a:rPr lang="ru-RU" sz="1200" spc="-60" dirty="0">
                <a:cs typeface="Calibri" panose="020F0502020204030204"/>
              </a:rPr>
              <a:t> </a:t>
            </a:r>
            <a:r>
              <a:rPr lang="ru-RU" sz="1200" spc="30" dirty="0">
                <a:cs typeface="Calibri" panose="020F0502020204030204"/>
              </a:rPr>
              <a:t>и</a:t>
            </a:r>
            <a:r>
              <a:rPr lang="ru-RU" sz="1200" spc="-60" dirty="0">
                <a:cs typeface="Calibri" panose="020F0502020204030204"/>
              </a:rPr>
              <a:t> </a:t>
            </a:r>
            <a:r>
              <a:rPr lang="ru-RU" sz="1200" spc="15" dirty="0">
                <a:cs typeface="Calibri" panose="020F0502020204030204"/>
              </a:rPr>
              <a:t>напору  </a:t>
            </a:r>
            <a:r>
              <a:rPr lang="ru-RU" sz="1200" spc="-10" dirty="0">
                <a:cs typeface="Calibri" panose="020F0502020204030204"/>
              </a:rPr>
              <a:t>(Н, </a:t>
            </a:r>
            <a:r>
              <a:rPr lang="ru-RU" sz="1200" spc="-20" dirty="0">
                <a:cs typeface="Calibri" panose="020F0502020204030204"/>
              </a:rPr>
              <a:t>м), </a:t>
            </a:r>
            <a:r>
              <a:rPr lang="ru-RU" sz="1200" spc="25" dirty="0">
                <a:cs typeface="Calibri" panose="020F0502020204030204"/>
              </a:rPr>
              <a:t>Вам </a:t>
            </a:r>
            <a:r>
              <a:rPr lang="ru-RU" sz="1200" spc="10" dirty="0">
                <a:cs typeface="Calibri" panose="020F0502020204030204"/>
              </a:rPr>
              <a:t>необходимо действовать </a:t>
            </a:r>
            <a:r>
              <a:rPr lang="ru-RU" sz="1200" spc="55" dirty="0">
                <a:cs typeface="Calibri" panose="020F0502020204030204"/>
              </a:rPr>
              <a:t>в </a:t>
            </a:r>
            <a:r>
              <a:rPr lang="ru-RU" sz="1200" spc="25" dirty="0">
                <a:cs typeface="Calibri" panose="020F0502020204030204"/>
              </a:rPr>
              <a:t>следующей</a:t>
            </a:r>
            <a:r>
              <a:rPr lang="ru-RU" sz="1200" spc="-105" dirty="0">
                <a:cs typeface="Calibri" panose="020F0502020204030204"/>
              </a:rPr>
              <a:t> </a:t>
            </a:r>
            <a:r>
              <a:rPr lang="ru-RU" sz="1200" spc="10" dirty="0">
                <a:cs typeface="Calibri" panose="020F0502020204030204"/>
              </a:rPr>
              <a:t>последовательности:</a:t>
            </a:r>
            <a:endParaRPr lang="ru-RU" sz="1200" dirty="0">
              <a:cs typeface="Calibri" panose="020F0502020204030204"/>
            </a:endParaRPr>
          </a:p>
          <a:p>
            <a:pPr marL="696595" indent="-144145">
              <a:lnSpc>
                <a:spcPct val="100000"/>
              </a:lnSpc>
              <a:spcBef>
                <a:spcPts val="520"/>
              </a:spcBef>
              <a:buFont typeface="Arial Narrow" panose="020B0606020202030204"/>
              <a:buAutoNum type="arabicPeriod"/>
              <a:tabLst>
                <a:tab pos="671830" algn="l"/>
              </a:tabLst>
            </a:pPr>
            <a:r>
              <a:rPr lang="ru-RU" sz="1200" spc="25" dirty="0">
                <a:cs typeface="Calibri" panose="020F0502020204030204"/>
              </a:rPr>
              <a:t>В </a:t>
            </a:r>
            <a:r>
              <a:rPr lang="ru-RU" sz="1200" spc="15" dirty="0">
                <a:cs typeface="Calibri" panose="020F0502020204030204"/>
              </a:rPr>
              <a:t>верхней </a:t>
            </a:r>
            <a:r>
              <a:rPr lang="ru-RU" sz="1200" spc="5" dirty="0">
                <a:cs typeface="Calibri" panose="020F0502020204030204"/>
              </a:rPr>
              <a:t>строке </a:t>
            </a:r>
            <a:r>
              <a:rPr lang="ru-RU" sz="1200" spc="15" dirty="0">
                <a:cs typeface="Calibri" panose="020F0502020204030204"/>
              </a:rPr>
              <a:t>выбрать </a:t>
            </a:r>
            <a:r>
              <a:rPr lang="ru-RU" sz="1200" spc="10" dirty="0">
                <a:cs typeface="Calibri" panose="020F0502020204030204"/>
              </a:rPr>
              <a:t>столбец </a:t>
            </a:r>
            <a:r>
              <a:rPr lang="ru-RU" sz="1200" spc="15" dirty="0">
                <a:cs typeface="Calibri" panose="020F0502020204030204"/>
              </a:rPr>
              <a:t>с </a:t>
            </a:r>
            <a:r>
              <a:rPr lang="ru-RU" sz="1200" spc="10" dirty="0">
                <a:cs typeface="Calibri" panose="020F0502020204030204"/>
              </a:rPr>
              <a:t>требуемым </a:t>
            </a:r>
            <a:r>
              <a:rPr lang="ru-RU" sz="1200" spc="25" dirty="0">
                <a:cs typeface="Calibri" panose="020F0502020204030204"/>
              </a:rPr>
              <a:t>расходом</a:t>
            </a:r>
            <a:r>
              <a:rPr lang="ru-RU" sz="1200" spc="-145" dirty="0">
                <a:cs typeface="Calibri" panose="020F0502020204030204"/>
              </a:rPr>
              <a:t> </a:t>
            </a:r>
            <a:r>
              <a:rPr lang="ru-RU" sz="1200" spc="-15" dirty="0" err="1">
                <a:cs typeface="Calibri" panose="020F0502020204030204"/>
              </a:rPr>
              <a:t>Qmax</a:t>
            </a:r>
            <a:r>
              <a:rPr lang="ru-RU" sz="1200" spc="-15" dirty="0">
                <a:cs typeface="Calibri" panose="020F0502020204030204"/>
              </a:rPr>
              <a:t>*.</a:t>
            </a:r>
            <a:endParaRPr lang="ru-RU" sz="1200" dirty="0">
              <a:cs typeface="Calibri" panose="020F0502020204030204"/>
            </a:endParaRPr>
          </a:p>
          <a:p>
            <a:pPr marL="696595" marR="305435" indent="-144145">
              <a:lnSpc>
                <a:spcPts val="1400"/>
              </a:lnSpc>
              <a:spcBef>
                <a:spcPts val="640"/>
              </a:spcBef>
              <a:buFont typeface="Arial Narrow" panose="020B0606020202030204"/>
              <a:buAutoNum type="arabicPeriod"/>
              <a:tabLst>
                <a:tab pos="696595" algn="l"/>
              </a:tabLst>
            </a:pPr>
            <a:r>
              <a:rPr lang="ru-RU" sz="1200" spc="10" dirty="0">
                <a:cs typeface="Calibri" panose="020F0502020204030204"/>
              </a:rPr>
              <a:t>Двигаясь вертикально </a:t>
            </a:r>
            <a:r>
              <a:rPr lang="ru-RU" sz="1200" dirty="0">
                <a:cs typeface="Calibri" panose="020F0502020204030204"/>
              </a:rPr>
              <a:t>вниз, </a:t>
            </a:r>
            <a:r>
              <a:rPr lang="ru-RU" sz="1200" spc="10" dirty="0">
                <a:cs typeface="Calibri" panose="020F0502020204030204"/>
              </a:rPr>
              <a:t>найти </a:t>
            </a:r>
            <a:r>
              <a:rPr lang="ru-RU" sz="1200" spc="15" dirty="0">
                <a:cs typeface="Calibri" panose="020F0502020204030204"/>
              </a:rPr>
              <a:t>выделенный </a:t>
            </a:r>
            <a:r>
              <a:rPr lang="ru-RU" sz="1200" spc="10" dirty="0">
                <a:cs typeface="Calibri" panose="020F0502020204030204"/>
              </a:rPr>
              <a:t>оранжевым </a:t>
            </a:r>
            <a:r>
              <a:rPr lang="ru-RU" sz="1200" spc="15" dirty="0">
                <a:cs typeface="Calibri" panose="020F0502020204030204"/>
              </a:rPr>
              <a:t>цветом оптимальный  </a:t>
            </a:r>
            <a:r>
              <a:rPr lang="ru-RU" sz="1200" spc="10" dirty="0">
                <a:cs typeface="Calibri" panose="020F0502020204030204"/>
              </a:rPr>
              <a:t>диапазон </a:t>
            </a:r>
            <a:r>
              <a:rPr lang="ru-RU" sz="1200" spc="5" dirty="0">
                <a:cs typeface="Calibri" panose="020F0502020204030204"/>
              </a:rPr>
              <a:t>напора, который </a:t>
            </a:r>
            <a:r>
              <a:rPr lang="ru-RU" sz="1200" spc="25" dirty="0">
                <a:cs typeface="Calibri" panose="020F0502020204030204"/>
              </a:rPr>
              <a:t>включает </a:t>
            </a:r>
            <a:r>
              <a:rPr lang="ru-RU" sz="1200" spc="55" dirty="0">
                <a:cs typeface="Calibri" panose="020F0502020204030204"/>
              </a:rPr>
              <a:t>в</a:t>
            </a:r>
            <a:r>
              <a:rPr lang="ru-RU" sz="1200" spc="-190" dirty="0">
                <a:cs typeface="Calibri" panose="020F0502020204030204"/>
              </a:rPr>
              <a:t> </a:t>
            </a:r>
            <a:r>
              <a:rPr lang="ru-RU" sz="1200" dirty="0">
                <a:cs typeface="Calibri" panose="020F0502020204030204"/>
              </a:rPr>
              <a:t>себя </a:t>
            </a:r>
            <a:r>
              <a:rPr lang="ru-RU" sz="1200" spc="25" dirty="0">
                <a:cs typeface="Calibri" panose="020F0502020204030204"/>
              </a:rPr>
              <a:t>Ваше </a:t>
            </a:r>
            <a:r>
              <a:rPr lang="ru-RU" sz="1200" spc="10" dirty="0">
                <a:cs typeface="Calibri" panose="020F0502020204030204"/>
              </a:rPr>
              <a:t>значение </a:t>
            </a:r>
            <a:r>
              <a:rPr lang="ru-RU" sz="1200" spc="15" dirty="0">
                <a:cs typeface="Calibri" panose="020F0502020204030204"/>
              </a:rPr>
              <a:t>H.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2266548"/>
            <a:ext cx="3658428" cy="3926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6595">
              <a:lnSpc>
                <a:spcPct val="100000"/>
              </a:lnSpc>
              <a:spcBef>
                <a:spcPts val="520"/>
              </a:spcBef>
            </a:pPr>
            <a:r>
              <a:rPr lang="ru-RU" sz="1200" b="1" spc="5" dirty="0">
                <a:cs typeface="Calibri" panose="020F0502020204030204"/>
              </a:rPr>
              <a:t>Определение требуемого</a:t>
            </a:r>
            <a:r>
              <a:rPr lang="ru-RU" sz="1200" b="1" spc="-65" dirty="0">
                <a:cs typeface="Calibri" panose="020F0502020204030204"/>
              </a:rPr>
              <a:t> </a:t>
            </a:r>
            <a:r>
              <a:rPr lang="ru-RU" sz="1200" b="1" spc="15" dirty="0">
                <a:cs typeface="Calibri" panose="020F0502020204030204"/>
              </a:rPr>
              <a:t>напора</a:t>
            </a:r>
            <a:endParaRPr lang="ru-RU" sz="1200" dirty="0">
              <a:cs typeface="Calibri" panose="020F0502020204030204"/>
            </a:endParaRPr>
          </a:p>
          <a:p>
            <a:pPr marL="683260">
              <a:lnSpc>
                <a:spcPct val="100000"/>
              </a:lnSpc>
              <a:spcBef>
                <a:spcPts val="555"/>
              </a:spcBef>
            </a:pPr>
            <a:r>
              <a:rPr lang="ru-RU" sz="1200" spc="100" dirty="0">
                <a:cs typeface="Arial Narrow" panose="020B0606020202030204"/>
              </a:rPr>
              <a:t>H=</a:t>
            </a:r>
            <a:r>
              <a:rPr lang="ru-RU" sz="1200" spc="100" dirty="0" err="1">
                <a:cs typeface="Arial Narrow" panose="020B0606020202030204"/>
              </a:rPr>
              <a:t>Н</a:t>
            </a:r>
            <a:r>
              <a:rPr lang="ru-RU" sz="1200" spc="150" baseline="-6000" dirty="0" err="1">
                <a:cs typeface="Arial Narrow" panose="020B0606020202030204"/>
              </a:rPr>
              <a:t>г</a:t>
            </a:r>
            <a:r>
              <a:rPr lang="ru-RU" sz="1200" spc="100" dirty="0" err="1">
                <a:cs typeface="Arial Narrow" panose="020B0606020202030204"/>
              </a:rPr>
              <a:t>+Н</a:t>
            </a:r>
            <a:r>
              <a:rPr lang="ru-RU" sz="1200" spc="150" baseline="-6000" dirty="0" err="1">
                <a:cs typeface="Arial Narrow" panose="020B0606020202030204"/>
              </a:rPr>
              <a:t>тр</a:t>
            </a:r>
            <a:r>
              <a:rPr lang="ru-RU" sz="1200" spc="100" dirty="0" err="1">
                <a:cs typeface="Arial Narrow" panose="020B0606020202030204"/>
              </a:rPr>
              <a:t>+Н</a:t>
            </a:r>
            <a:r>
              <a:rPr lang="ru-RU" sz="1200" spc="150" baseline="-6000" dirty="0" err="1">
                <a:cs typeface="Arial Narrow" panose="020B0606020202030204"/>
              </a:rPr>
              <a:t>п</a:t>
            </a:r>
            <a:r>
              <a:rPr lang="ru-RU" sz="1200" spc="150" baseline="-6000" dirty="0">
                <a:cs typeface="Arial Narrow" panose="020B0606020202030204"/>
              </a:rPr>
              <a:t> </a:t>
            </a:r>
            <a:r>
              <a:rPr lang="ru-RU" sz="1200" spc="-25" dirty="0">
                <a:cs typeface="Calibri" panose="020F0502020204030204"/>
              </a:rPr>
              <a:t>(м),</a:t>
            </a:r>
            <a:r>
              <a:rPr lang="ru-RU" sz="1200" spc="-155" dirty="0">
                <a:cs typeface="Calibri" panose="020F0502020204030204"/>
              </a:rPr>
              <a:t> </a:t>
            </a:r>
            <a:r>
              <a:rPr lang="ru-RU" sz="1200" spc="-10" dirty="0">
                <a:cs typeface="Calibri" panose="020F0502020204030204"/>
              </a:rPr>
              <a:t>где:</a:t>
            </a:r>
            <a:endParaRPr lang="ru-RU" sz="1200" dirty="0">
              <a:cs typeface="Calibri" panose="020F0502020204030204"/>
            </a:endParaRPr>
          </a:p>
          <a:p>
            <a:pPr marL="696595" marR="1116965" indent="-635">
              <a:lnSpc>
                <a:spcPts val="1400"/>
              </a:lnSpc>
              <a:spcBef>
                <a:spcPts val="635"/>
              </a:spcBef>
            </a:pPr>
            <a:r>
              <a:rPr lang="ru-RU" sz="1200" spc="80" dirty="0" err="1">
                <a:cs typeface="Arial Narrow" panose="020B0606020202030204"/>
              </a:rPr>
              <a:t>Н</a:t>
            </a:r>
            <a:r>
              <a:rPr lang="ru-RU" sz="1200" spc="120" baseline="-6000" dirty="0" err="1">
                <a:cs typeface="Arial Narrow" panose="020B0606020202030204"/>
              </a:rPr>
              <a:t>г</a:t>
            </a:r>
            <a:r>
              <a:rPr lang="ru-RU" sz="1200" spc="-7" baseline="-6000" dirty="0">
                <a:cs typeface="Arial Narrow" panose="020B0606020202030204"/>
              </a:rPr>
              <a:t> </a:t>
            </a:r>
            <a:r>
              <a:rPr lang="ru-RU" sz="1200" spc="25" dirty="0">
                <a:cs typeface="Calibri" panose="020F0502020204030204"/>
              </a:rPr>
              <a:t>-</a:t>
            </a:r>
            <a:r>
              <a:rPr lang="ru-RU" sz="1200" spc="-5" dirty="0">
                <a:cs typeface="Calibri" panose="020F0502020204030204"/>
              </a:rPr>
              <a:t> </a:t>
            </a:r>
            <a:r>
              <a:rPr lang="ru-RU" sz="1200" spc="15" dirty="0">
                <a:cs typeface="Calibri" panose="020F0502020204030204"/>
              </a:rPr>
              <a:t>разница</a:t>
            </a:r>
            <a:r>
              <a:rPr lang="ru-RU" sz="1200" spc="-5" dirty="0">
                <a:cs typeface="Calibri" panose="020F0502020204030204"/>
              </a:rPr>
              <a:t> </a:t>
            </a:r>
            <a:r>
              <a:rPr lang="ru-RU" sz="1200" spc="15" dirty="0">
                <a:cs typeface="Calibri" panose="020F0502020204030204"/>
              </a:rPr>
              <a:t>высот</a:t>
            </a:r>
            <a:r>
              <a:rPr lang="ru-RU" sz="1200" spc="-5" dirty="0">
                <a:cs typeface="Calibri" panose="020F0502020204030204"/>
              </a:rPr>
              <a:t> </a:t>
            </a:r>
            <a:r>
              <a:rPr lang="ru-RU" sz="1200" spc="-5" dirty="0" smtClean="0">
                <a:cs typeface="Calibri" panose="020F0502020204030204"/>
              </a:rPr>
              <a:t>м</a:t>
            </a:r>
            <a:r>
              <a:rPr lang="ru-RU" sz="1200" spc="15" dirty="0" smtClean="0">
                <a:cs typeface="Calibri" panose="020F0502020204030204"/>
              </a:rPr>
              <a:t>ежду</a:t>
            </a:r>
            <a:r>
              <a:rPr lang="ru-RU" sz="1200" spc="-5" dirty="0" smtClean="0">
                <a:cs typeface="Calibri" panose="020F0502020204030204"/>
              </a:rPr>
              <a:t> </a:t>
            </a:r>
            <a:r>
              <a:rPr lang="ru-RU" sz="1200" spc="10" dirty="0">
                <a:cs typeface="Calibri" panose="020F0502020204030204"/>
              </a:rPr>
              <a:t>динамическим</a:t>
            </a:r>
            <a:r>
              <a:rPr lang="ru-RU" sz="1200" spc="-5" dirty="0">
                <a:cs typeface="Calibri" panose="020F0502020204030204"/>
              </a:rPr>
              <a:t> </a:t>
            </a:r>
            <a:r>
              <a:rPr lang="ru-RU" sz="1200" spc="15" dirty="0">
                <a:cs typeface="Calibri" panose="020F0502020204030204"/>
              </a:rPr>
              <a:t>уровнем</a:t>
            </a:r>
            <a:r>
              <a:rPr lang="ru-RU" sz="1200" spc="-5" dirty="0">
                <a:cs typeface="Calibri" panose="020F0502020204030204"/>
              </a:rPr>
              <a:t> </a:t>
            </a:r>
            <a:r>
              <a:rPr lang="ru-RU" sz="1200" spc="25" dirty="0">
                <a:cs typeface="Calibri" panose="020F0502020204030204"/>
              </a:rPr>
              <a:t>воды</a:t>
            </a:r>
            <a:r>
              <a:rPr lang="ru-RU" sz="1200" spc="-5" dirty="0">
                <a:cs typeface="Calibri" panose="020F0502020204030204"/>
              </a:rPr>
              <a:t> </a:t>
            </a:r>
            <a:r>
              <a:rPr lang="ru-RU" sz="1200" spc="55" dirty="0">
                <a:cs typeface="Calibri" panose="020F0502020204030204"/>
              </a:rPr>
              <a:t>в</a:t>
            </a:r>
            <a:r>
              <a:rPr lang="ru-RU" sz="1200" spc="-5" dirty="0">
                <a:cs typeface="Calibri" panose="020F0502020204030204"/>
              </a:rPr>
              <a:t> </a:t>
            </a:r>
            <a:r>
              <a:rPr lang="ru-RU" sz="1200" spc="5" dirty="0">
                <a:cs typeface="Calibri" panose="020F0502020204030204"/>
              </a:rPr>
              <a:t>скважине</a:t>
            </a:r>
            <a:r>
              <a:rPr lang="ru-RU" sz="1200" spc="-5" dirty="0">
                <a:cs typeface="Calibri" panose="020F0502020204030204"/>
              </a:rPr>
              <a:t> </a:t>
            </a:r>
            <a:r>
              <a:rPr lang="ru-RU" sz="1200" spc="30" dirty="0">
                <a:cs typeface="Calibri" panose="020F0502020204030204"/>
              </a:rPr>
              <a:t>и  </a:t>
            </a:r>
            <a:r>
              <a:rPr lang="ru-RU" sz="1200" spc="15" dirty="0">
                <a:cs typeface="Calibri" panose="020F0502020204030204"/>
              </a:rPr>
              <a:t>самой </a:t>
            </a:r>
            <a:r>
              <a:rPr lang="ru-RU" sz="1200" spc="5" dirty="0">
                <a:cs typeface="Calibri" panose="020F0502020204030204"/>
              </a:rPr>
              <a:t>высоко расположенной </a:t>
            </a:r>
            <a:r>
              <a:rPr lang="ru-RU" sz="1200" dirty="0">
                <a:cs typeface="Calibri" panose="020F0502020204030204"/>
              </a:rPr>
              <a:t>точкой</a:t>
            </a:r>
            <a:r>
              <a:rPr lang="ru-RU" sz="1200" spc="-50" dirty="0">
                <a:cs typeface="Calibri" panose="020F0502020204030204"/>
              </a:rPr>
              <a:t> </a:t>
            </a:r>
            <a:r>
              <a:rPr lang="ru-RU" sz="1200" dirty="0" err="1">
                <a:cs typeface="Calibri" panose="020F0502020204030204"/>
              </a:rPr>
              <a:t>водоразбора</a:t>
            </a:r>
            <a:r>
              <a:rPr lang="ru-RU" sz="1200" dirty="0">
                <a:cs typeface="Calibri" panose="020F0502020204030204"/>
              </a:rPr>
              <a:t>.</a:t>
            </a:r>
            <a:endParaRPr lang="ru-RU" sz="1200" dirty="0">
              <a:cs typeface="Calibri" panose="020F0502020204030204"/>
            </a:endParaRPr>
          </a:p>
          <a:p>
            <a:pPr marL="696595" marR="674370">
              <a:lnSpc>
                <a:spcPts val="1400"/>
              </a:lnSpc>
            </a:pPr>
            <a:r>
              <a:rPr lang="ru-RU" sz="1200" spc="75" dirty="0" err="1">
                <a:cs typeface="Arial Narrow" panose="020B0606020202030204"/>
              </a:rPr>
              <a:t>Н</a:t>
            </a:r>
            <a:r>
              <a:rPr lang="ru-RU" sz="1200" spc="112" baseline="-6000" dirty="0" err="1">
                <a:cs typeface="Arial Narrow" panose="020B0606020202030204"/>
              </a:rPr>
              <a:t>тр</a:t>
            </a:r>
            <a:r>
              <a:rPr lang="ru-RU" sz="1200" spc="-15" baseline="-6000" dirty="0">
                <a:cs typeface="Arial Narrow" panose="020B0606020202030204"/>
              </a:rPr>
              <a:t> </a:t>
            </a:r>
            <a:r>
              <a:rPr lang="ru-RU" sz="1200" spc="25" dirty="0">
                <a:cs typeface="Calibri" panose="020F0502020204030204"/>
              </a:rPr>
              <a:t>-</a:t>
            </a:r>
            <a:r>
              <a:rPr lang="ru-RU" sz="1200" spc="-10" dirty="0">
                <a:cs typeface="Calibri" panose="020F0502020204030204"/>
              </a:rPr>
              <a:t> </a:t>
            </a:r>
            <a:r>
              <a:rPr lang="ru-RU" sz="1200" spc="10" dirty="0">
                <a:cs typeface="Calibri" panose="020F0502020204030204"/>
              </a:rPr>
              <a:t>потери</a:t>
            </a:r>
            <a:r>
              <a:rPr lang="ru-RU" sz="1200" spc="-10" dirty="0">
                <a:cs typeface="Calibri" panose="020F0502020204030204"/>
              </a:rPr>
              <a:t> </a:t>
            </a:r>
            <a:r>
              <a:rPr lang="ru-RU" sz="1200" spc="25" dirty="0">
                <a:cs typeface="Calibri" panose="020F0502020204030204"/>
              </a:rPr>
              <a:t>напора</a:t>
            </a:r>
            <a:r>
              <a:rPr lang="ru-RU" sz="1200" spc="-10" dirty="0">
                <a:cs typeface="Calibri" panose="020F0502020204030204"/>
              </a:rPr>
              <a:t> </a:t>
            </a:r>
            <a:r>
              <a:rPr lang="ru-RU" sz="1200" spc="55" dirty="0">
                <a:cs typeface="Calibri" panose="020F0502020204030204"/>
              </a:rPr>
              <a:t>в</a:t>
            </a:r>
            <a:r>
              <a:rPr lang="ru-RU" sz="1200" spc="-10" dirty="0">
                <a:cs typeface="Calibri" panose="020F0502020204030204"/>
              </a:rPr>
              <a:t> </a:t>
            </a:r>
            <a:r>
              <a:rPr lang="ru-RU" sz="1200" spc="25" dirty="0">
                <a:cs typeface="Calibri" panose="020F0502020204030204"/>
              </a:rPr>
              <a:t>подключенных</a:t>
            </a:r>
            <a:r>
              <a:rPr lang="ru-RU" sz="1200" spc="-10" dirty="0">
                <a:cs typeface="Calibri" panose="020F0502020204030204"/>
              </a:rPr>
              <a:t> </a:t>
            </a:r>
            <a:r>
              <a:rPr lang="ru-RU" sz="1200" spc="15" dirty="0">
                <a:cs typeface="Calibri" panose="020F0502020204030204"/>
              </a:rPr>
              <a:t>к</a:t>
            </a:r>
            <a:r>
              <a:rPr lang="ru-RU" sz="1200" spc="-10" dirty="0">
                <a:cs typeface="Calibri" panose="020F0502020204030204"/>
              </a:rPr>
              <a:t> </a:t>
            </a:r>
            <a:r>
              <a:rPr lang="ru-RU" sz="1200" spc="5" dirty="0">
                <a:cs typeface="Calibri" panose="020F0502020204030204"/>
              </a:rPr>
              <a:t>скважинному</a:t>
            </a:r>
            <a:r>
              <a:rPr lang="ru-RU" sz="1200" spc="-10" dirty="0">
                <a:cs typeface="Calibri" panose="020F0502020204030204"/>
              </a:rPr>
              <a:t> </a:t>
            </a:r>
            <a:r>
              <a:rPr lang="ru-RU" sz="1200" spc="15" dirty="0">
                <a:cs typeface="Calibri" panose="020F0502020204030204"/>
              </a:rPr>
              <a:t>насосу</a:t>
            </a:r>
            <a:r>
              <a:rPr lang="ru-RU" sz="1200" spc="-10" dirty="0">
                <a:cs typeface="Calibri" panose="020F0502020204030204"/>
              </a:rPr>
              <a:t> </a:t>
            </a:r>
            <a:r>
              <a:rPr lang="ru-RU" sz="1200" spc="15" dirty="0">
                <a:cs typeface="Calibri" panose="020F0502020204030204"/>
              </a:rPr>
              <a:t>трубопроводах,  </a:t>
            </a:r>
            <a:r>
              <a:rPr lang="ru-RU" sz="1200" spc="25" dirty="0">
                <a:cs typeface="Calibri" panose="020F0502020204030204"/>
              </a:rPr>
              <a:t>включая </a:t>
            </a:r>
            <a:r>
              <a:rPr lang="ru-RU" sz="1200" spc="10" dirty="0">
                <a:cs typeface="Calibri" panose="020F0502020204030204"/>
              </a:rPr>
              <a:t>потери </a:t>
            </a:r>
            <a:r>
              <a:rPr lang="ru-RU" sz="1200" spc="55" dirty="0">
                <a:cs typeface="Calibri" panose="020F0502020204030204"/>
              </a:rPr>
              <a:t>в</a:t>
            </a:r>
            <a:r>
              <a:rPr lang="ru-RU" sz="1200" spc="-135" dirty="0">
                <a:cs typeface="Calibri" panose="020F0502020204030204"/>
              </a:rPr>
              <a:t> </a:t>
            </a:r>
            <a:r>
              <a:rPr lang="ru-RU" sz="1200" spc="10" dirty="0">
                <a:cs typeface="Calibri" panose="020F0502020204030204"/>
              </a:rPr>
              <a:t>арматуре.</a:t>
            </a:r>
            <a:endParaRPr lang="ru-RU" sz="1200" dirty="0">
              <a:cs typeface="Calibri" panose="020F0502020204030204"/>
            </a:endParaRPr>
          </a:p>
          <a:p>
            <a:pPr marL="696595" marR="1252855" indent="-635">
              <a:lnSpc>
                <a:spcPts val="1400"/>
              </a:lnSpc>
            </a:pPr>
            <a:r>
              <a:rPr lang="ru-RU" sz="1200" spc="105" dirty="0" err="1">
                <a:cs typeface="Arial Narrow" panose="020B0606020202030204"/>
              </a:rPr>
              <a:t>Н</a:t>
            </a:r>
            <a:r>
              <a:rPr lang="ru-RU" sz="1200" spc="157" baseline="-6000" dirty="0" err="1">
                <a:cs typeface="Arial Narrow" panose="020B0606020202030204"/>
              </a:rPr>
              <a:t>п</a:t>
            </a:r>
            <a:r>
              <a:rPr lang="ru-RU" sz="1200" spc="-60" baseline="-6000" dirty="0">
                <a:cs typeface="Arial Narrow" panose="020B0606020202030204"/>
              </a:rPr>
              <a:t> </a:t>
            </a:r>
            <a:r>
              <a:rPr lang="ru-RU" sz="1200" spc="25" dirty="0">
                <a:cs typeface="Calibri" panose="020F0502020204030204"/>
              </a:rPr>
              <a:t>-</a:t>
            </a:r>
            <a:r>
              <a:rPr lang="ru-RU" sz="1200" dirty="0">
                <a:cs typeface="Calibri" panose="020F0502020204030204"/>
              </a:rPr>
              <a:t> </a:t>
            </a:r>
            <a:r>
              <a:rPr lang="ru-RU" sz="1200" spc="10" dirty="0">
                <a:cs typeface="Calibri" panose="020F0502020204030204"/>
              </a:rPr>
              <a:t>свободный</a:t>
            </a:r>
            <a:r>
              <a:rPr lang="ru-RU" sz="1200" dirty="0">
                <a:cs typeface="Calibri" panose="020F0502020204030204"/>
              </a:rPr>
              <a:t> </a:t>
            </a:r>
            <a:r>
              <a:rPr lang="ru-RU" sz="1200" spc="15" dirty="0">
                <a:cs typeface="Calibri" panose="020F0502020204030204"/>
              </a:rPr>
              <a:t>напор</a:t>
            </a:r>
            <a:r>
              <a:rPr lang="ru-RU" sz="1200" dirty="0">
                <a:cs typeface="Calibri" panose="020F0502020204030204"/>
              </a:rPr>
              <a:t> </a:t>
            </a:r>
            <a:r>
              <a:rPr lang="ru-RU" sz="1200" dirty="0" smtClean="0">
                <a:cs typeface="Calibri" panose="020F0502020204030204"/>
              </a:rPr>
              <a:t>н</a:t>
            </a:r>
            <a:r>
              <a:rPr lang="ru-RU" sz="1200" spc="30" dirty="0" smtClean="0">
                <a:cs typeface="Calibri" panose="020F0502020204030204"/>
              </a:rPr>
              <a:t>а</a:t>
            </a:r>
            <a:r>
              <a:rPr lang="ru-RU" sz="1200" dirty="0" smtClean="0">
                <a:cs typeface="Calibri" panose="020F0502020204030204"/>
              </a:rPr>
              <a:t> </a:t>
            </a:r>
            <a:r>
              <a:rPr lang="ru-RU" sz="1200" spc="10" dirty="0">
                <a:cs typeface="Calibri" panose="020F0502020204030204"/>
              </a:rPr>
              <a:t>излив</a:t>
            </a:r>
            <a:r>
              <a:rPr lang="ru-RU" sz="1200" dirty="0">
                <a:cs typeface="Calibri" panose="020F0502020204030204"/>
              </a:rPr>
              <a:t> </a:t>
            </a:r>
            <a:r>
              <a:rPr lang="ru-RU" sz="1200" spc="5" dirty="0">
                <a:cs typeface="Calibri" panose="020F0502020204030204"/>
              </a:rPr>
              <a:t>из</a:t>
            </a:r>
            <a:r>
              <a:rPr lang="ru-RU" sz="1200" dirty="0">
                <a:cs typeface="Calibri" panose="020F0502020204030204"/>
              </a:rPr>
              <a:t> </a:t>
            </a:r>
            <a:r>
              <a:rPr lang="ru-RU" sz="1200" spc="5" dirty="0">
                <a:cs typeface="Calibri" panose="020F0502020204030204"/>
              </a:rPr>
              <a:t>санитарно-технического</a:t>
            </a:r>
            <a:r>
              <a:rPr lang="ru-RU" sz="1200" dirty="0">
                <a:cs typeface="Calibri" panose="020F0502020204030204"/>
              </a:rPr>
              <a:t> </a:t>
            </a:r>
            <a:r>
              <a:rPr lang="ru-RU" sz="1200" spc="15" dirty="0">
                <a:cs typeface="Calibri" panose="020F0502020204030204"/>
              </a:rPr>
              <a:t>прибора  </a:t>
            </a:r>
            <a:r>
              <a:rPr lang="ru-RU" sz="1200" spc="5" dirty="0">
                <a:cs typeface="Calibri" panose="020F0502020204030204"/>
              </a:rPr>
              <a:t>(требуемый </a:t>
            </a:r>
            <a:r>
              <a:rPr lang="ru-RU" sz="1200" spc="15" dirty="0">
                <a:cs typeface="Calibri" panose="020F0502020204030204"/>
              </a:rPr>
              <a:t>напор у</a:t>
            </a:r>
            <a:r>
              <a:rPr lang="ru-RU" sz="1200" spc="-85" dirty="0">
                <a:cs typeface="Calibri" panose="020F0502020204030204"/>
              </a:rPr>
              <a:t> </a:t>
            </a:r>
            <a:r>
              <a:rPr lang="ru-RU" sz="1200" dirty="0">
                <a:cs typeface="Calibri" panose="020F0502020204030204"/>
              </a:rPr>
              <a:t>потребителя).</a:t>
            </a:r>
            <a:endParaRPr lang="ru-RU" sz="1200" dirty="0">
              <a:cs typeface="Calibri" panose="020F0502020204030204"/>
            </a:endParaRPr>
          </a:p>
          <a:p>
            <a:pPr marL="678815" indent="-126365">
              <a:lnSpc>
                <a:spcPct val="100000"/>
              </a:lnSpc>
              <a:spcBef>
                <a:spcPts val="515"/>
              </a:spcBef>
              <a:buFont typeface="Arial Narrow" panose="020B0606020202030204"/>
              <a:buAutoNum type="arabicPeriod" startAt="3"/>
              <a:tabLst>
                <a:tab pos="679450" algn="l"/>
              </a:tabLst>
            </a:pPr>
            <a:r>
              <a:rPr lang="ru-RU" sz="1200" spc="25" dirty="0">
                <a:cs typeface="Calibri" panose="020F0502020204030204"/>
              </a:rPr>
              <a:t>В</a:t>
            </a:r>
            <a:r>
              <a:rPr lang="ru-RU" sz="1200" spc="-100" dirty="0">
                <a:cs typeface="Calibri" panose="020F0502020204030204"/>
              </a:rPr>
              <a:t> </a:t>
            </a:r>
            <a:r>
              <a:rPr lang="ru-RU" sz="1200" spc="5" dirty="0">
                <a:cs typeface="Calibri" panose="020F0502020204030204"/>
              </a:rPr>
              <a:t>левом</a:t>
            </a:r>
            <a:r>
              <a:rPr lang="ru-RU" sz="1200" spc="-100" dirty="0">
                <a:cs typeface="Calibri" panose="020F0502020204030204"/>
              </a:rPr>
              <a:t> </a:t>
            </a:r>
            <a:r>
              <a:rPr lang="ru-RU" sz="1200" dirty="0">
                <a:cs typeface="Calibri" panose="020F0502020204030204"/>
              </a:rPr>
              <a:t>столбце</a:t>
            </a:r>
            <a:r>
              <a:rPr lang="ru-RU" sz="1200" spc="-100" dirty="0">
                <a:cs typeface="Calibri" panose="020F0502020204030204"/>
              </a:rPr>
              <a:t> </a:t>
            </a:r>
            <a:r>
              <a:rPr lang="ru-RU" sz="1200" spc="25" dirty="0">
                <a:cs typeface="Calibri" panose="020F0502020204030204"/>
              </a:rPr>
              <a:t>Вы</a:t>
            </a:r>
            <a:r>
              <a:rPr lang="ru-RU" sz="1200" spc="-100" dirty="0">
                <a:cs typeface="Calibri" panose="020F0502020204030204"/>
              </a:rPr>
              <a:t> </a:t>
            </a:r>
            <a:r>
              <a:rPr lang="ru-RU" sz="1200" spc="-10" dirty="0">
                <a:cs typeface="Calibri" panose="020F0502020204030204"/>
              </a:rPr>
              <a:t>увидите,</a:t>
            </a:r>
            <a:r>
              <a:rPr lang="ru-RU" sz="1200" spc="-100" dirty="0">
                <a:cs typeface="Calibri" panose="020F0502020204030204"/>
              </a:rPr>
              <a:t> </a:t>
            </a:r>
            <a:r>
              <a:rPr lang="ru-RU" sz="1200" dirty="0">
                <a:cs typeface="Calibri" panose="020F0502020204030204"/>
              </a:rPr>
              <a:t>какая</a:t>
            </a:r>
            <a:r>
              <a:rPr lang="ru-RU" sz="1200" spc="-100" dirty="0">
                <a:cs typeface="Calibri" panose="020F0502020204030204"/>
              </a:rPr>
              <a:t> </a:t>
            </a:r>
            <a:r>
              <a:rPr lang="ru-RU" sz="1200" spc="-100" dirty="0" smtClean="0">
                <a:cs typeface="Calibri" panose="020F0502020204030204"/>
              </a:rPr>
              <a:t>                  </a:t>
            </a:r>
            <a:r>
              <a:rPr lang="ru-RU" sz="1200" spc="10" dirty="0" smtClean="0">
                <a:cs typeface="Calibri" panose="020F0502020204030204"/>
              </a:rPr>
              <a:t>марка</a:t>
            </a:r>
            <a:r>
              <a:rPr lang="ru-RU" sz="1200" spc="-100" dirty="0" smtClean="0">
                <a:cs typeface="Calibri" panose="020F0502020204030204"/>
              </a:rPr>
              <a:t> </a:t>
            </a:r>
            <a:r>
              <a:rPr lang="ru-RU" sz="1200" spc="5" dirty="0">
                <a:cs typeface="Calibri" panose="020F0502020204030204"/>
              </a:rPr>
              <a:t>насоса</a:t>
            </a:r>
            <a:r>
              <a:rPr lang="ru-RU" sz="1200" spc="-100" dirty="0">
                <a:cs typeface="Calibri" panose="020F0502020204030204"/>
              </a:rPr>
              <a:t> </a:t>
            </a:r>
            <a:r>
              <a:rPr lang="ru-RU" sz="1200" dirty="0">
                <a:cs typeface="Calibri" panose="020F0502020204030204"/>
              </a:rPr>
              <a:t>соответствует</a:t>
            </a:r>
            <a:r>
              <a:rPr lang="ru-RU" sz="1200" spc="-100" dirty="0">
                <a:cs typeface="Calibri" panose="020F0502020204030204"/>
              </a:rPr>
              <a:t> </a:t>
            </a:r>
            <a:r>
              <a:rPr lang="ru-RU" sz="1200" spc="-100" dirty="0" smtClean="0">
                <a:cs typeface="Calibri" panose="020F0502020204030204"/>
              </a:rPr>
              <a:t>                          </a:t>
            </a:r>
            <a:r>
              <a:rPr lang="ru-RU" sz="1200" dirty="0" smtClean="0">
                <a:cs typeface="Calibri" panose="020F0502020204030204"/>
              </a:rPr>
              <a:t>требуемым</a:t>
            </a:r>
            <a:r>
              <a:rPr lang="ru-RU" sz="1200" spc="-100" dirty="0" smtClean="0">
                <a:cs typeface="Calibri" panose="020F0502020204030204"/>
              </a:rPr>
              <a:t> </a:t>
            </a:r>
            <a:r>
              <a:rPr lang="ru-RU" sz="1200" spc="-35" dirty="0" smtClean="0">
                <a:cs typeface="Calibri" panose="020F0502020204030204"/>
              </a:rPr>
              <a:t>параметрам.</a:t>
            </a:r>
            <a:endParaRPr lang="ru-RU" sz="1200" dirty="0">
              <a:cs typeface="Calibri" panose="020F0502020204030204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300" y="2421255"/>
            <a:ext cx="4131945" cy="3815715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6012180" y="2359025"/>
            <a:ext cx="637540" cy="688340"/>
          </a:xfrm>
          <a:prstGeom prst="roundRect">
            <a:avLst/>
          </a:prstGeom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76415" y="3933190"/>
            <a:ext cx="637540" cy="344170"/>
          </a:xfrm>
          <a:prstGeom prst="roundRect">
            <a:avLst/>
          </a:prstGeom>
        </p:spPr>
        <p:style>
          <a:lnRef idx="3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6228715" y="3068955"/>
            <a:ext cx="9525" cy="100838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6238240" y="4077335"/>
            <a:ext cx="575945" cy="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4860290" y="4077335"/>
            <a:ext cx="1368425" cy="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3921125" y="3933190"/>
            <a:ext cx="929640" cy="344170"/>
          </a:xfrm>
          <a:prstGeom prst="roundRect">
            <a:avLst/>
          </a:prstGeom>
        </p:spPr>
        <p:style>
          <a:lnRef idx="3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4" name="Овал 3"/>
          <p:cNvSpPr/>
          <p:nvPr/>
        </p:nvSpPr>
        <p:spPr>
          <a:xfrm>
            <a:off x="6588125" y="2030730"/>
            <a:ext cx="370205" cy="390525"/>
          </a:xfrm>
          <a:prstGeom prst="ellipse">
            <a:avLst/>
          </a:prstGeom>
          <a:solidFill>
            <a:schemeClr val="bg1"/>
          </a:solidFill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en-US"/>
              <a:t>1</a:t>
            </a:r>
            <a:endParaRPr lang="ru-RU" altLang="en-US"/>
          </a:p>
        </p:txBody>
      </p:sp>
      <p:sp>
        <p:nvSpPr>
          <p:cNvPr id="14" name="Овал 13"/>
          <p:cNvSpPr/>
          <p:nvPr/>
        </p:nvSpPr>
        <p:spPr>
          <a:xfrm>
            <a:off x="7524115" y="4077335"/>
            <a:ext cx="370205" cy="390525"/>
          </a:xfrm>
          <a:prstGeom prst="ellipse">
            <a:avLst/>
          </a:prstGeom>
          <a:solidFill>
            <a:schemeClr val="bg1"/>
          </a:solidFill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en-US"/>
              <a:t>2</a:t>
            </a:r>
            <a:endParaRPr lang="ru-RU" altLang="en-US"/>
          </a:p>
        </p:txBody>
      </p:sp>
      <p:sp>
        <p:nvSpPr>
          <p:cNvPr id="15" name="Овал 14"/>
          <p:cNvSpPr/>
          <p:nvPr/>
        </p:nvSpPr>
        <p:spPr>
          <a:xfrm>
            <a:off x="3467735" y="3933190"/>
            <a:ext cx="370205" cy="390525"/>
          </a:xfrm>
          <a:prstGeom prst="ellipse">
            <a:avLst/>
          </a:prstGeom>
          <a:solidFill>
            <a:schemeClr val="bg1"/>
          </a:solidFill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en-US"/>
              <a:t>3</a:t>
            </a:r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24794" y="760144"/>
            <a:ext cx="8148163" cy="3638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800" b="1" spc="35" dirty="0">
                <a:solidFill>
                  <a:srgbClr val="002060"/>
                </a:solidFill>
                <a:sym typeface="+mn-ea"/>
              </a:rPr>
              <a:t>Скважинные насосы</a:t>
            </a:r>
            <a:r>
              <a:rPr lang="en-US" altLang="ru-RU" sz="1800" b="1" spc="35" dirty="0">
                <a:solidFill>
                  <a:srgbClr val="002060"/>
                </a:solidFill>
                <a:sym typeface="+mn-ea"/>
              </a:rPr>
              <a:t> </a:t>
            </a:r>
            <a:r>
              <a:rPr lang="ru-RU" altLang="ru-RU" sz="1800" b="1" spc="35" dirty="0">
                <a:solidFill>
                  <a:srgbClr val="002060"/>
                </a:solidFill>
                <a:sym typeface="+mn-ea"/>
              </a:rPr>
              <a:t>серии </a:t>
            </a:r>
            <a:r>
              <a:rPr sz="18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cs typeface="Arial Unicode MS"/>
                <a:sym typeface="+mn-ea"/>
              </a:rPr>
              <a:t>NBH3</a:t>
            </a:r>
            <a:endParaRPr lang="ru-RU" altLang="ru-RU" sz="1800" b="1" spc="35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cs typeface="Arial Unicode MS"/>
              <a:sym typeface="+mn-ea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20" y="260985"/>
            <a:ext cx="891540" cy="422910"/>
          </a:xfrm>
          <a:prstGeom prst="rect">
            <a:avLst/>
          </a:prstGeom>
        </p:spPr>
      </p:pic>
      <p:sp>
        <p:nvSpPr>
          <p:cNvPr id="15" name="object 14"/>
          <p:cNvSpPr txBox="1"/>
          <p:nvPr/>
        </p:nvSpPr>
        <p:spPr>
          <a:xfrm>
            <a:off x="539985" y="4869148"/>
            <a:ext cx="2346462" cy="110236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48260">
              <a:lnSpc>
                <a:spcPct val="100000"/>
              </a:lnSpc>
              <a:spcBef>
                <a:spcPts val="360"/>
              </a:spcBef>
              <a:tabLst>
                <a:tab pos="1393190" algn="l"/>
              </a:tabLst>
            </a:pPr>
            <a:r>
              <a:rPr sz="1200" b="1" spc="30" dirty="0">
                <a:cs typeface="Calibri" panose="020F0502020204030204"/>
              </a:rPr>
              <a:t>тип</a:t>
            </a:r>
            <a:r>
              <a:rPr sz="1200" b="1" dirty="0">
                <a:cs typeface="Calibri" panose="020F0502020204030204"/>
              </a:rPr>
              <a:t> </a:t>
            </a:r>
            <a:r>
              <a:rPr sz="1200" b="1" spc="10" dirty="0">
                <a:cs typeface="Calibri" panose="020F0502020204030204"/>
              </a:rPr>
              <a:t>продукта	</a:t>
            </a:r>
            <a:r>
              <a:rPr sz="1200" b="1" spc="-10" dirty="0">
                <a:cs typeface="Calibri" panose="020F0502020204030204"/>
              </a:rPr>
              <a:t>№</a:t>
            </a:r>
            <a:r>
              <a:rPr sz="1200" b="1" spc="-80" dirty="0">
                <a:cs typeface="Calibri" panose="020F0502020204030204"/>
              </a:rPr>
              <a:t> </a:t>
            </a:r>
            <a:r>
              <a:rPr sz="1200" b="1" spc="10" dirty="0">
                <a:cs typeface="Calibri" panose="020F0502020204030204"/>
              </a:rPr>
              <a:t>продукта</a:t>
            </a:r>
            <a:endParaRPr sz="1200" dirty="0"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  <a:tabLst>
                <a:tab pos="1485265" algn="l"/>
                <a:tab pos="2135505" algn="l"/>
              </a:tabLst>
            </a:pPr>
            <a:r>
              <a:rPr sz="1200" u="sng" dirty="0">
                <a:cs typeface="Arial Unicode MS"/>
              </a:rPr>
              <a:t>  NBH3 2.5-62	</a:t>
            </a:r>
            <a:r>
              <a:rPr lang="ru-RU" sz="1200" b="1" u="sng" dirty="0" smtClean="0">
                <a:cs typeface="Arial Unicode MS"/>
              </a:rPr>
              <a:t>2479565</a:t>
            </a:r>
            <a:endParaRPr lang="ru-RU" sz="1200" b="1" u="sng" dirty="0" smtClean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  <a:tabLst>
                <a:tab pos="1485265" algn="l"/>
                <a:tab pos="2135505" algn="l"/>
              </a:tabLst>
            </a:pPr>
            <a:r>
              <a:rPr sz="1200" u="sng" dirty="0">
                <a:cs typeface="Arial Unicode MS"/>
              </a:rPr>
              <a:t> </a:t>
            </a:r>
            <a:r>
              <a:rPr sz="1200" u="sng" dirty="0">
                <a:cs typeface="Arial Unicode MS"/>
                <a:sym typeface="+mn-ea"/>
              </a:rPr>
              <a:t> NBH3 2.5-</a:t>
            </a:r>
            <a:r>
              <a:rPr lang="en-US" sz="1200" u="sng" dirty="0">
                <a:cs typeface="Arial Unicode MS"/>
                <a:sym typeface="+mn-ea"/>
              </a:rPr>
              <a:t>83</a:t>
            </a:r>
            <a:r>
              <a:rPr sz="1200" u="sng" dirty="0">
                <a:cs typeface="Arial Unicode MS"/>
                <a:sym typeface="+mn-ea"/>
              </a:rPr>
              <a:t>	</a:t>
            </a:r>
            <a:r>
              <a:rPr lang="ru-RU" sz="1200" b="1" u="sng" dirty="0" smtClean="0">
                <a:cs typeface="Arial Unicode MS"/>
                <a:sym typeface="+mn-ea"/>
              </a:rPr>
              <a:t>247956</a:t>
            </a:r>
            <a:r>
              <a:rPr lang="en-US" altLang="ru-RU" sz="1200" b="1" u="sng" dirty="0" smtClean="0">
                <a:cs typeface="Arial Unicode MS"/>
                <a:sym typeface="+mn-ea"/>
              </a:rPr>
              <a:t>6</a:t>
            </a:r>
            <a:endParaRPr lang="en-US" altLang="ru-RU" sz="1200" b="1" u="sng" dirty="0" smtClean="0">
              <a:cs typeface="Arial Unicode MS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  <a:tabLst>
                <a:tab pos="1485265" algn="l"/>
                <a:tab pos="2135505" algn="l"/>
              </a:tabLst>
            </a:pPr>
            <a:r>
              <a:rPr sz="1200" u="sng" dirty="0">
                <a:cs typeface="Arial Unicode MS"/>
                <a:sym typeface="+mn-ea"/>
              </a:rPr>
              <a:t> </a:t>
            </a:r>
            <a:r>
              <a:rPr lang="en-US" sz="1200" u="sng" dirty="0">
                <a:cs typeface="Arial Unicode MS"/>
                <a:sym typeface="+mn-ea"/>
              </a:rPr>
              <a:t> </a:t>
            </a:r>
            <a:r>
              <a:rPr sz="1200" u="sng" dirty="0">
                <a:cs typeface="Arial Unicode MS"/>
                <a:sym typeface="+mn-ea"/>
              </a:rPr>
              <a:t>NBH</a:t>
            </a:r>
            <a:r>
              <a:rPr lang="en-US" sz="1200" u="sng" dirty="0">
                <a:cs typeface="Arial Unicode MS"/>
                <a:sym typeface="+mn-ea"/>
              </a:rPr>
              <a:t>3</a:t>
            </a:r>
            <a:r>
              <a:rPr sz="1200" u="sng" dirty="0">
                <a:cs typeface="Arial Unicode MS"/>
                <a:sym typeface="+mn-ea"/>
              </a:rPr>
              <a:t> 2.5-</a:t>
            </a:r>
            <a:r>
              <a:rPr lang="en-US" sz="1200" u="sng" dirty="0">
                <a:cs typeface="Arial Unicode MS"/>
                <a:sym typeface="+mn-ea"/>
              </a:rPr>
              <a:t>106</a:t>
            </a:r>
            <a:r>
              <a:rPr sz="1200" u="sng" dirty="0">
                <a:cs typeface="Arial Unicode MS"/>
                <a:sym typeface="+mn-ea"/>
              </a:rPr>
              <a:t>	</a:t>
            </a:r>
            <a:r>
              <a:rPr lang="ru-RU" sz="1200" b="1" u="sng" dirty="0" smtClean="0">
                <a:cs typeface="Arial Unicode MS"/>
                <a:sym typeface="+mn-ea"/>
              </a:rPr>
              <a:t>247956</a:t>
            </a:r>
            <a:r>
              <a:rPr lang="en-US" altLang="ru-RU" sz="1200" b="1" u="sng" dirty="0" smtClean="0">
                <a:cs typeface="Arial Unicode MS"/>
                <a:sym typeface="+mn-ea"/>
              </a:rPr>
              <a:t>7</a:t>
            </a:r>
            <a:endParaRPr lang="en-US" altLang="ru-RU" sz="1200" b="1" u="sng" dirty="0" smtClean="0">
              <a:cs typeface="Arial Unicode MS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  <a:tabLst>
                <a:tab pos="1485265" algn="l"/>
                <a:tab pos="2135505" algn="l"/>
              </a:tabLst>
            </a:pPr>
            <a:r>
              <a:rPr sz="1200" u="sng" dirty="0">
                <a:cs typeface="Arial Unicode MS"/>
                <a:sym typeface="+mn-ea"/>
              </a:rPr>
              <a:t> </a:t>
            </a:r>
            <a:r>
              <a:rPr lang="en-US" sz="1200" u="sng" dirty="0">
                <a:cs typeface="Arial Unicode MS"/>
                <a:sym typeface="+mn-ea"/>
              </a:rPr>
              <a:t> </a:t>
            </a:r>
            <a:r>
              <a:rPr sz="1200" u="sng" dirty="0">
                <a:cs typeface="Arial Unicode MS"/>
                <a:sym typeface="+mn-ea"/>
              </a:rPr>
              <a:t>NBH</a:t>
            </a:r>
            <a:r>
              <a:rPr lang="en-US" sz="1200" u="sng" dirty="0">
                <a:cs typeface="Arial Unicode MS"/>
                <a:sym typeface="+mn-ea"/>
              </a:rPr>
              <a:t>3</a:t>
            </a:r>
            <a:r>
              <a:rPr sz="1200" u="sng" dirty="0">
                <a:cs typeface="Arial Unicode MS"/>
                <a:sym typeface="+mn-ea"/>
              </a:rPr>
              <a:t> </a:t>
            </a:r>
            <a:r>
              <a:rPr lang="en-US" sz="1200" u="sng" dirty="0">
                <a:cs typeface="Arial Unicode MS"/>
                <a:sym typeface="+mn-ea"/>
              </a:rPr>
              <a:t>4</a:t>
            </a:r>
            <a:r>
              <a:rPr sz="1200" u="sng" dirty="0">
                <a:cs typeface="Arial Unicode MS"/>
                <a:sym typeface="+mn-ea"/>
              </a:rPr>
              <a:t>-</a:t>
            </a:r>
            <a:r>
              <a:rPr lang="en-US" sz="1200" u="sng" dirty="0">
                <a:cs typeface="Arial Unicode MS"/>
                <a:sym typeface="+mn-ea"/>
              </a:rPr>
              <a:t>82</a:t>
            </a:r>
            <a:r>
              <a:rPr sz="1200" u="sng" dirty="0">
                <a:cs typeface="Arial Unicode MS"/>
                <a:sym typeface="+mn-ea"/>
              </a:rPr>
              <a:t>	</a:t>
            </a:r>
            <a:r>
              <a:rPr sz="1200" b="1" u="sng" dirty="0" smtClean="0">
                <a:cs typeface="Arial Unicode MS"/>
                <a:sym typeface="+mn-ea"/>
              </a:rPr>
              <a:t>2479573</a:t>
            </a:r>
            <a:endParaRPr lang="en-US" altLang="ru-RU" sz="1200" b="1" u="sng" dirty="0" smtClean="0">
              <a:cs typeface="Arial Unicode MS"/>
              <a:sym typeface="+mn-ea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695" y="2214245"/>
            <a:ext cx="774065" cy="228155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14375" y="1341120"/>
            <a:ext cx="8095615" cy="834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lang="ru-RU" sz="1400" b="1" dirty="0">
                <a:solidFill>
                  <a:srgbClr val="003569"/>
                </a:solidFill>
                <a:cs typeface="Calibri" panose="020F0502020204030204"/>
              </a:rPr>
              <a:t>Область применения:</a:t>
            </a:r>
            <a:endParaRPr lang="ru-RU" sz="1400" dirty="0">
              <a:cs typeface="Calibri" panose="020F0502020204030204"/>
            </a:endParaRPr>
          </a:p>
          <a:p>
            <a:pPr marL="12700" marR="86995">
              <a:lnSpc>
                <a:spcPct val="110000"/>
              </a:lnSpc>
              <a:spcBef>
                <a:spcPts val="425"/>
              </a:spcBef>
            </a:pPr>
            <a:r>
              <a:rPr lang="ru-RU" sz="1400" spc="-30" dirty="0">
                <a:cs typeface="Arial Unicode MS"/>
              </a:rPr>
              <a:t>Подача </a:t>
            </a:r>
            <a:r>
              <a:rPr lang="ru-RU" sz="1400" spc="-15" dirty="0">
                <a:cs typeface="Arial Unicode MS"/>
              </a:rPr>
              <a:t>грунтовой </a:t>
            </a:r>
            <a:r>
              <a:rPr lang="ru-RU" sz="1400" spc="-5" dirty="0">
                <a:cs typeface="Arial Unicode MS"/>
              </a:rPr>
              <a:t>воды в </a:t>
            </a:r>
            <a:r>
              <a:rPr lang="ru-RU" sz="1400" spc="-25" dirty="0">
                <a:cs typeface="Arial Unicode MS"/>
              </a:rPr>
              <a:t>системы </a:t>
            </a:r>
            <a:r>
              <a:rPr lang="ru-RU" sz="1400" spc="-15" dirty="0">
                <a:cs typeface="Arial Unicode MS"/>
              </a:rPr>
              <a:t>водоснабжения </a:t>
            </a:r>
            <a:r>
              <a:rPr lang="ru-RU" sz="1400" spc="-20" dirty="0">
                <a:cs typeface="Arial Unicode MS"/>
              </a:rPr>
              <a:t>частных </a:t>
            </a:r>
            <a:r>
              <a:rPr lang="ru-RU" sz="1400" spc="-10" dirty="0">
                <a:cs typeface="Arial Unicode MS"/>
              </a:rPr>
              <a:t>домов, небольших </a:t>
            </a:r>
            <a:r>
              <a:rPr lang="ru-RU" sz="1400" dirty="0">
                <a:cs typeface="Arial Unicode MS"/>
              </a:rPr>
              <a:t>водопроводных</a:t>
            </a:r>
            <a:r>
              <a:rPr lang="ru-RU" sz="1400" spc="-180" dirty="0">
                <a:cs typeface="Arial Unicode MS"/>
              </a:rPr>
              <a:t> </a:t>
            </a:r>
            <a:r>
              <a:rPr lang="ru-RU" sz="1400" spc="-15" dirty="0">
                <a:cs typeface="Arial Unicode MS"/>
              </a:rPr>
              <a:t>станций  </a:t>
            </a:r>
            <a:r>
              <a:rPr lang="ru-RU" sz="1400" spc="5" dirty="0">
                <a:cs typeface="Arial Unicode MS"/>
              </a:rPr>
              <a:t>и </a:t>
            </a:r>
            <a:r>
              <a:rPr lang="ru-RU" sz="1400" dirty="0">
                <a:cs typeface="Arial Unicode MS"/>
              </a:rPr>
              <a:t>ирригационных</a:t>
            </a:r>
            <a:r>
              <a:rPr lang="ru-RU" sz="1400" spc="-185" dirty="0">
                <a:cs typeface="Arial Unicode MS"/>
              </a:rPr>
              <a:t> </a:t>
            </a:r>
            <a:r>
              <a:rPr lang="ru-RU" sz="1400" spc="-35" dirty="0">
                <a:cs typeface="Arial Unicode MS"/>
              </a:rPr>
              <a:t>систем</a:t>
            </a:r>
            <a:r>
              <a:rPr lang="ru-RU" sz="1400" spc="-35" dirty="0" smtClean="0">
                <a:cs typeface="Arial Unicode MS"/>
              </a:rPr>
              <a:t>.</a:t>
            </a:r>
            <a:endParaRPr lang="ru-RU" sz="1400" spc="-35" dirty="0" smtClean="0">
              <a:cs typeface="Arial Unicode MS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4211955" y="4725670"/>
            <a:ext cx="303720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Материалы:</a:t>
            </a:r>
            <a:endParaRPr lang="ru-RU" altLang="en-US" sz="14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ru-RU" altLang="en-US" sz="1400"/>
              <a:t>• Корпус насоса: нерж. cталь</a:t>
            </a:r>
            <a:endParaRPr lang="ru-RU" altLang="en-US" sz="1400"/>
          </a:p>
          <a:p>
            <a:r>
              <a:rPr lang="ru-RU" altLang="en-US" sz="1400"/>
              <a:t>• Рабочие колеса: пластик</a:t>
            </a:r>
            <a:endParaRPr lang="ru-RU" altLang="en-US" sz="1400"/>
          </a:p>
          <a:p>
            <a:r>
              <a:rPr lang="ru-RU" altLang="en-US" sz="1400"/>
              <a:t>• Мотор: маслозаполненный</a:t>
            </a:r>
            <a:endParaRPr lang="ru-RU" altLang="en-US" sz="1400"/>
          </a:p>
          <a:p>
            <a:r>
              <a:rPr lang="ru-RU" altLang="en-US" sz="1400"/>
              <a:t>• Внешний пусковой блок с конденсатором и тепловой защитой</a:t>
            </a:r>
            <a:endParaRPr lang="ru-RU" altLang="en-US" sz="1400"/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1886585" y="2270125"/>
            <a:ext cx="692404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Преимущества насоса:</a:t>
            </a:r>
            <a:endParaRPr lang="ru-RU" altLang="en-US" sz="14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r>
              <a:rPr lang="ru-RU" altLang="en-US" sz="1400">
                <a:sym typeface="+mn-ea"/>
              </a:rPr>
              <a:t>• </a:t>
            </a:r>
            <a:r>
              <a:rPr lang="ru-RU" sz="1400" spc="-25" dirty="0">
                <a:cs typeface="Arial Unicode MS"/>
                <a:sym typeface="+mn-ea"/>
              </a:rPr>
              <a:t>Небольшие </a:t>
            </a:r>
            <a:r>
              <a:rPr lang="ru-RU" sz="1400" spc="-10" dirty="0">
                <a:cs typeface="Arial Unicode MS"/>
                <a:sym typeface="+mn-ea"/>
              </a:rPr>
              <a:t>размеры </a:t>
            </a:r>
            <a:r>
              <a:rPr lang="ru-RU" sz="1400" spc="5" dirty="0">
                <a:cs typeface="Arial Unicode MS"/>
                <a:sym typeface="+mn-ea"/>
              </a:rPr>
              <a:t>и </a:t>
            </a:r>
            <a:r>
              <a:rPr lang="ru-RU" sz="1400" spc="-40" dirty="0">
                <a:cs typeface="Arial Unicode MS"/>
                <a:sym typeface="+mn-ea"/>
              </a:rPr>
              <a:t>вес </a:t>
            </a:r>
            <a:r>
              <a:rPr lang="ru-RU" sz="1400" spc="-20" dirty="0">
                <a:cs typeface="Arial Unicode MS"/>
                <a:sym typeface="+mn-ea"/>
              </a:rPr>
              <a:t>(диаметр </a:t>
            </a:r>
            <a:r>
              <a:rPr lang="ru-RU" sz="1400" spc="-35" dirty="0">
                <a:cs typeface="Arial Unicode MS"/>
                <a:sym typeface="+mn-ea"/>
              </a:rPr>
              <a:t>насоса </a:t>
            </a:r>
            <a:r>
              <a:rPr lang="ru-RU" sz="1400" spc="-80" dirty="0">
                <a:cs typeface="Arial Unicode MS"/>
                <a:sym typeface="+mn-ea"/>
              </a:rPr>
              <a:t>78 </a:t>
            </a:r>
            <a:r>
              <a:rPr lang="ru-RU" sz="1400" spc="15" dirty="0">
                <a:cs typeface="Arial Unicode MS"/>
                <a:sym typeface="+mn-ea"/>
              </a:rPr>
              <a:t>мм)</a:t>
            </a:r>
            <a:endParaRPr lang="ru-RU" sz="1400" spc="15" dirty="0">
              <a:cs typeface="Arial Unicode MS"/>
            </a:endParaRPr>
          </a:p>
          <a:p>
            <a:r>
              <a:rPr lang="ru-RU" altLang="en-US" sz="1400"/>
              <a:t>• Все детали, контактирующие с перекачиваемой жидкостью, изготовлены из устойчивых к коррозии материалов;</a:t>
            </a:r>
            <a:endParaRPr lang="ru-RU" altLang="en-US" sz="1400"/>
          </a:p>
          <a:p>
            <a:r>
              <a:rPr lang="ru-RU" altLang="en-US" sz="1400"/>
              <a:t>• Корпус мотора заполнен маслом; </a:t>
            </a:r>
            <a:endParaRPr lang="ru-RU" altLang="en-US" sz="1400"/>
          </a:p>
          <a:p>
            <a:r>
              <a:rPr lang="ru-RU" altLang="en-US" sz="1400"/>
              <a:t>• Электрический насос имеет высокий напор благодаря многоступенчатой конструкции рабочих колес; </a:t>
            </a:r>
            <a:endParaRPr lang="ru-RU" altLang="en-US" sz="1400"/>
          </a:p>
          <a:p>
            <a:r>
              <a:rPr lang="ru-RU" altLang="en-US" sz="1400">
                <a:sym typeface="+mn-ea"/>
              </a:rPr>
              <a:t>• В комплекте поставляется внешний пусковой блок с конденсатором и защитой от токовой перегрузки, что обеспечивает удобную, безопасную и бережную эксплуатацию.</a:t>
            </a:r>
            <a:endParaRPr lang="ru-RU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24794" y="760144"/>
            <a:ext cx="8148163" cy="3638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800" b="1" spc="35" dirty="0" smtClean="0">
                <a:solidFill>
                  <a:srgbClr val="002060"/>
                </a:solidFill>
              </a:rPr>
              <a:t>Автоматическая </a:t>
            </a:r>
            <a:r>
              <a:rPr lang="ru-RU" sz="1800" b="1" spc="35" dirty="0">
                <a:solidFill>
                  <a:srgbClr val="002060"/>
                </a:solidFill>
              </a:rPr>
              <a:t>насосная установка </a:t>
            </a:r>
            <a:r>
              <a:rPr lang="en-US" sz="1800" b="1" spc="35" dirty="0">
                <a:solidFill>
                  <a:srgbClr val="002060"/>
                </a:solidFill>
              </a:rPr>
              <a:t>HiMulti 5</a:t>
            </a:r>
            <a:endParaRPr lang="en-US" sz="1800" b="1" spc="35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821" y="6452876"/>
            <a:ext cx="2286000" cy="281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lnSpc>
                <a:spcPct val="124000"/>
              </a:lnSpc>
              <a:spcBef>
                <a:spcPts val="100"/>
              </a:spcBef>
            </a:pPr>
            <a:r>
              <a:rPr lang="ru-RU" sz="1000" b="1" spc="10" dirty="0">
                <a:cs typeface="Calibri" panose="020F0502020204030204"/>
              </a:rPr>
              <a:t>Страна-изготовитель: </a:t>
            </a:r>
            <a:r>
              <a:rPr lang="ru-RU" sz="1000" b="1" spc="10" dirty="0" smtClean="0">
                <a:cs typeface="Calibri" panose="020F0502020204030204"/>
              </a:rPr>
              <a:t>Корея</a:t>
            </a:r>
            <a:endParaRPr lang="ru-RU" sz="1000" dirty="0">
              <a:cs typeface="Calibri" panose="020F0502020204030204"/>
            </a:endParaRPr>
          </a:p>
        </p:txBody>
      </p:sp>
      <p:sp>
        <p:nvSpPr>
          <p:cNvPr id="14" name="object 4"/>
          <p:cNvSpPr txBox="1"/>
          <p:nvPr/>
        </p:nvSpPr>
        <p:spPr>
          <a:xfrm>
            <a:off x="3495040" y="1287780"/>
            <a:ext cx="4975860" cy="4846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1200" b="1" dirty="0" err="1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Обла</a:t>
            </a:r>
            <a:r>
              <a:rPr lang="ru-RU" sz="12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с</a:t>
            </a:r>
            <a:r>
              <a:rPr sz="12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т</a:t>
            </a:r>
            <a:r>
              <a:rPr lang="ru-RU" sz="12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ь</a:t>
            </a:r>
            <a:r>
              <a:rPr sz="12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ru-RU" sz="12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п</a:t>
            </a:r>
            <a:r>
              <a:rPr sz="1200" b="1" dirty="0" err="1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ри</a:t>
            </a:r>
            <a:r>
              <a:rPr lang="ru-RU" sz="12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м</a:t>
            </a:r>
            <a:r>
              <a:rPr sz="1200" b="1" dirty="0" err="1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енения</a:t>
            </a:r>
            <a:r>
              <a:rPr sz="1200" b="1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:</a:t>
            </a:r>
            <a:endParaRPr sz="1200" dirty="0"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830"/>
              </a:spcBef>
            </a:pPr>
            <a:r>
              <a:rPr sz="1200" spc="350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►</a:t>
            </a:r>
            <a:r>
              <a:rPr sz="1200" spc="175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sz="1200">
                <a:latin typeface="Calibri" panose="020F0502020204030204" charset="0"/>
                <a:cs typeface="Calibri" panose="020F0502020204030204" charset="0"/>
              </a:rPr>
              <a:t>Для перекачивания и повышения давления питьевой воды в жилых зданиях и сельскохозяйственных предприятиях</a:t>
            </a:r>
            <a:r>
              <a:rPr lang="ru-RU" sz="1200">
                <a:latin typeface="Calibri" panose="020F0502020204030204" charset="0"/>
                <a:cs typeface="Calibri" panose="020F0502020204030204" charset="0"/>
              </a:rPr>
              <a:t>.</a:t>
            </a:r>
            <a:endParaRPr lang="ru-RU" sz="1200"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830"/>
              </a:spcBef>
            </a:pPr>
            <a:r>
              <a:rPr sz="1200">
                <a:latin typeface="Calibri" panose="020F0502020204030204" charset="0"/>
                <a:cs typeface="Calibri" panose="020F0502020204030204" charset="0"/>
              </a:rPr>
              <a:t>►</a:t>
            </a:r>
            <a:r>
              <a:rPr lang="ru-RU" sz="120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sz="1200">
                <a:latin typeface="Calibri" panose="020F0502020204030204" charset="0"/>
                <a:cs typeface="Calibri" panose="020F0502020204030204" charset="0"/>
              </a:rPr>
              <a:t>Водоснабжение из </a:t>
            </a:r>
            <a:r>
              <a:rPr lang="ru-RU" sz="1200">
                <a:latin typeface="Calibri" panose="020F0502020204030204" charset="0"/>
                <a:cs typeface="Calibri" panose="020F0502020204030204" charset="0"/>
              </a:rPr>
              <a:t>неглубоких</a:t>
            </a:r>
            <a:r>
              <a:rPr sz="1200">
                <a:latin typeface="Calibri" panose="020F0502020204030204" charset="0"/>
                <a:cs typeface="Calibri" panose="020F0502020204030204" charset="0"/>
              </a:rPr>
              <a:t> колодцев и резервуаров для сбора дождевой воды.</a:t>
            </a:r>
            <a:endParaRPr sz="1200"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830"/>
              </a:spcBef>
            </a:pPr>
            <a:r>
              <a:rPr sz="1200" spc="350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►</a:t>
            </a:r>
            <a:r>
              <a:rPr lang="ru-RU" sz="1200" spc="350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Повышение давления в</a:t>
            </a:r>
            <a:r>
              <a:rPr lang="ru-RU" sz="1200" spc="350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sz="1200">
                <a:latin typeface="Calibri" panose="020F0502020204030204" charset="0"/>
                <a:cs typeface="Calibri" panose="020F0502020204030204" charset="0"/>
              </a:rPr>
              <a:t>городской </a:t>
            </a:r>
            <a:r>
              <a:rPr lang="ru-RU" sz="1200">
                <a:latin typeface="Calibri" panose="020F0502020204030204" charset="0"/>
                <a:cs typeface="Calibri" panose="020F0502020204030204" charset="0"/>
              </a:rPr>
              <a:t>(поселковой) </a:t>
            </a:r>
            <a:r>
              <a:rPr sz="1200">
                <a:latin typeface="Calibri" panose="020F0502020204030204" charset="0"/>
                <a:cs typeface="Calibri" panose="020F0502020204030204" charset="0"/>
              </a:rPr>
              <a:t>сети центрального водоснабжения</a:t>
            </a:r>
            <a:r>
              <a:rPr lang="ru-RU" sz="1200">
                <a:latin typeface="Calibri" panose="020F0502020204030204" charset="0"/>
                <a:cs typeface="Calibri" panose="020F0502020204030204" charset="0"/>
              </a:rPr>
              <a:t>.</a:t>
            </a:r>
            <a:endParaRPr lang="ru-RU" sz="1200"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830"/>
              </a:spcBef>
            </a:pPr>
            <a:endParaRPr sz="1200"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830"/>
              </a:spcBef>
            </a:pPr>
            <a:endParaRPr sz="1200"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280"/>
              </a:spcBef>
            </a:pPr>
            <a:r>
              <a:rPr sz="1200" b="1" spc="35" dirty="0" err="1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Преи</a:t>
            </a:r>
            <a:r>
              <a:rPr lang="ru-RU" sz="1200" b="1" spc="35" dirty="0" err="1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мущ</a:t>
            </a:r>
            <a:r>
              <a:rPr sz="1200" b="1" spc="35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е</a:t>
            </a:r>
            <a:r>
              <a:rPr lang="ru-RU" sz="1200" b="1" spc="35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с</a:t>
            </a:r>
            <a:r>
              <a:rPr sz="1200" b="1" spc="35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т</a:t>
            </a:r>
            <a:r>
              <a:rPr lang="ru-RU" sz="1200" b="1" spc="35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sz="1200" b="1" spc="35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а</a:t>
            </a:r>
            <a:r>
              <a:rPr sz="1200" b="1" spc="35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:</a:t>
            </a:r>
            <a:endParaRPr sz="1200" dirty="0">
              <a:latin typeface="Calibri" panose="020F0502020204030204" charset="0"/>
              <a:cs typeface="Calibri" panose="020F0502020204030204" charset="0"/>
            </a:endParaRPr>
          </a:p>
          <a:p>
            <a:pPr marL="192405" marR="440690" indent="-180340" algn="l">
              <a:lnSpc>
                <a:spcPct val="100000"/>
              </a:lnSpc>
              <a:spcBef>
                <a:spcPts val="540"/>
              </a:spcBef>
            </a:pPr>
            <a:r>
              <a:rPr sz="1200" spc="350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►</a:t>
            </a:r>
            <a:r>
              <a:rPr sz="1200" spc="175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sz="1200" spc="175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Оптимальное давление воды обеспечивается за счет автоматического плавного регулирования частоты вращения.</a:t>
            </a:r>
            <a:endParaRPr sz="1200" spc="175" dirty="0">
              <a:solidFill>
                <a:srgbClr val="000000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192405" marR="440690" indent="-180340" algn="l">
              <a:lnSpc>
                <a:spcPct val="100000"/>
              </a:lnSpc>
              <a:spcBef>
                <a:spcPts val="540"/>
              </a:spcBef>
            </a:pPr>
            <a:r>
              <a:rPr sz="1200" spc="350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►</a:t>
            </a:r>
            <a:r>
              <a:rPr sz="1200" spc="25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ru-RU" sz="1200" spc="25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Н</a:t>
            </a:r>
            <a:r>
              <a:rPr sz="1200">
                <a:latin typeface="Calibri" panose="020F0502020204030204" charset="0"/>
                <a:cs typeface="Calibri" panose="020F0502020204030204" charset="0"/>
              </a:rPr>
              <a:t>еизменный комфортный напор воды независимо от количества одновременно работающих в доме сантехнических приборов.</a:t>
            </a:r>
            <a:endParaRPr sz="1200">
              <a:latin typeface="Calibri" panose="020F0502020204030204" charset="0"/>
              <a:cs typeface="Calibri" panose="020F0502020204030204" charset="0"/>
            </a:endParaRPr>
          </a:p>
          <a:p>
            <a:pPr marL="192405" marR="440690" indent="-180340" algn="l">
              <a:lnSpc>
                <a:spcPct val="100000"/>
              </a:lnSpc>
              <a:spcBef>
                <a:spcPts val="540"/>
              </a:spcBef>
            </a:pPr>
            <a:r>
              <a:rPr lang="ru-RU" sz="1200">
                <a:latin typeface="Calibri" panose="020F0502020204030204" charset="0"/>
                <a:cs typeface="Calibri" panose="020F0502020204030204" charset="0"/>
              </a:rPr>
              <a:t>Простая настройка с помощью LCD дисплея.</a:t>
            </a:r>
            <a:endParaRPr lang="ru-RU" sz="1200"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280"/>
              </a:spcBef>
            </a:pPr>
            <a:r>
              <a:rPr sz="1200" spc="350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►</a:t>
            </a:r>
            <a:r>
              <a:rPr sz="1200" spc="80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sz="1200" dirty="0">
                <a:latin typeface="Calibri" panose="020F0502020204030204" charset="0"/>
                <a:cs typeface="Calibri" panose="020F0502020204030204" charset="0"/>
              </a:rPr>
              <a:t>Защита от высокого/низкого напряжения</a:t>
            </a:r>
            <a:r>
              <a:rPr sz="1200" spc="-20" dirty="0">
                <a:latin typeface="Calibri" panose="020F0502020204030204" charset="0"/>
                <a:cs typeface="Calibri" panose="020F0502020204030204" charset="0"/>
              </a:rPr>
              <a:t>.</a:t>
            </a:r>
            <a:endParaRPr sz="1200" dirty="0"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285"/>
              </a:spcBef>
            </a:pPr>
            <a:r>
              <a:rPr sz="1200" spc="350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►</a:t>
            </a:r>
            <a:r>
              <a:rPr sz="1200" spc="75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sz="1200" dirty="0">
                <a:latin typeface="Calibri" panose="020F0502020204030204" charset="0"/>
                <a:cs typeface="Calibri" panose="020F0502020204030204" charset="0"/>
              </a:rPr>
              <a:t>Защита от перегрузки</a:t>
            </a:r>
            <a:r>
              <a:rPr sz="1200" spc="-20" dirty="0">
                <a:latin typeface="Calibri" panose="020F0502020204030204" charset="0"/>
                <a:cs typeface="Calibri" panose="020F0502020204030204" charset="0"/>
              </a:rPr>
              <a:t>.</a:t>
            </a:r>
            <a:endParaRPr sz="1200" dirty="0"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280"/>
              </a:spcBef>
            </a:pPr>
            <a:r>
              <a:rPr sz="1200" spc="350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►</a:t>
            </a:r>
            <a:r>
              <a:rPr sz="1200" spc="55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sz="1200" dirty="0">
                <a:latin typeface="Calibri" panose="020F0502020204030204" charset="0"/>
                <a:cs typeface="Calibri" panose="020F0502020204030204" charset="0"/>
              </a:rPr>
              <a:t>Защита от избыточного давления</a:t>
            </a:r>
            <a:r>
              <a:rPr sz="1200" spc="-10" dirty="0">
                <a:latin typeface="Calibri" panose="020F0502020204030204" charset="0"/>
                <a:cs typeface="Calibri" panose="020F0502020204030204" charset="0"/>
              </a:rPr>
              <a:t>.</a:t>
            </a:r>
            <a:endParaRPr sz="1200" dirty="0"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280"/>
              </a:spcBef>
            </a:pPr>
            <a:r>
              <a:rPr sz="1200" spc="350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►</a:t>
            </a:r>
            <a:r>
              <a:rPr sz="1200" spc="-50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sz="1200" dirty="0">
                <a:latin typeface="Calibri" panose="020F0502020204030204" charset="0"/>
                <a:cs typeface="Calibri" panose="020F0502020204030204" charset="0"/>
              </a:rPr>
              <a:t>Защита от сухого хода</a:t>
            </a:r>
            <a:r>
              <a:rPr sz="1200" spc="-75" dirty="0">
                <a:latin typeface="Calibri" panose="020F0502020204030204" charset="0"/>
                <a:cs typeface="Calibri" panose="020F0502020204030204" charset="0"/>
              </a:rPr>
              <a:t>.</a:t>
            </a:r>
            <a:endParaRPr sz="1200" dirty="0"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285"/>
              </a:spcBef>
            </a:pPr>
            <a:r>
              <a:rPr sz="1200" spc="350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►</a:t>
            </a:r>
            <a:r>
              <a:rPr sz="1200" spc="55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sz="1200" spc="-25" dirty="0" err="1">
                <a:latin typeface="Calibri" panose="020F0502020204030204" charset="0"/>
                <a:cs typeface="Calibri" panose="020F0502020204030204" charset="0"/>
              </a:rPr>
              <a:t>Бесшумная</a:t>
            </a:r>
            <a:r>
              <a:rPr sz="1200" spc="-25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sz="1200" spc="-35" dirty="0" err="1" smtClean="0">
                <a:latin typeface="Calibri" panose="020F0502020204030204" charset="0"/>
                <a:cs typeface="Calibri" panose="020F0502020204030204" charset="0"/>
              </a:rPr>
              <a:t>работа</a:t>
            </a:r>
            <a:r>
              <a:rPr sz="1200" spc="-35" dirty="0" smtClean="0">
                <a:latin typeface="Calibri" panose="020F0502020204030204" charset="0"/>
                <a:cs typeface="Calibri" panose="020F0502020204030204" charset="0"/>
              </a:rPr>
              <a:t>.</a:t>
            </a:r>
            <a:r>
              <a:rPr lang="ru-RU" sz="1200" spc="-35" dirty="0" smtClean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sz="1200" spc="-25" dirty="0" err="1" smtClean="0">
                <a:latin typeface="Calibri" panose="020F0502020204030204" charset="0"/>
                <a:cs typeface="Calibri" panose="020F0502020204030204" charset="0"/>
              </a:rPr>
              <a:t>Уровень</a:t>
            </a:r>
            <a:r>
              <a:rPr sz="1200" spc="-60" dirty="0" smtClean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sz="1200" spc="-5" dirty="0">
                <a:latin typeface="Calibri" panose="020F0502020204030204" charset="0"/>
                <a:cs typeface="Calibri" panose="020F0502020204030204" charset="0"/>
              </a:rPr>
              <a:t>шума</a:t>
            </a:r>
            <a:r>
              <a:rPr sz="1200" spc="-6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sz="1200" dirty="0">
                <a:latin typeface="Calibri" panose="020F0502020204030204" charset="0"/>
                <a:cs typeface="Calibri" panose="020F0502020204030204" charset="0"/>
              </a:rPr>
              <a:t>ниже</a:t>
            </a:r>
            <a:r>
              <a:rPr sz="1200" spc="-6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ru-RU" sz="1200" spc="-10" dirty="0">
                <a:latin typeface="Calibri" panose="020F0502020204030204" charset="0"/>
                <a:cs typeface="Calibri" panose="020F0502020204030204" charset="0"/>
              </a:rPr>
              <a:t>50</a:t>
            </a:r>
            <a:r>
              <a:rPr sz="1200" spc="-60" dirty="0"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sz="1200" spc="-45" dirty="0">
                <a:latin typeface="Calibri" panose="020F0502020204030204" charset="0"/>
                <a:cs typeface="Calibri" panose="020F0502020204030204" charset="0"/>
              </a:rPr>
              <a:t>дБ(</a:t>
            </a:r>
            <a:r>
              <a:rPr sz="1200" spc="-45" dirty="0">
                <a:cs typeface="Arial Unicode MS"/>
              </a:rPr>
              <a:t>А)</a:t>
            </a:r>
            <a:r>
              <a:rPr lang="ru-RU" sz="1200" spc="-45" dirty="0">
                <a:cs typeface="Arial Unicode MS"/>
              </a:rPr>
              <a:t>.</a:t>
            </a:r>
            <a:endParaRPr lang="ru-RU" sz="1200" spc="-45" dirty="0">
              <a:cs typeface="Arial Unicode MS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630" y="1292860"/>
            <a:ext cx="2447925" cy="1895475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20" y="260985"/>
            <a:ext cx="891540" cy="42291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705" y="3908425"/>
            <a:ext cx="3123565" cy="2357120"/>
          </a:xfrm>
          <a:prstGeom prst="rect">
            <a:avLst/>
          </a:prstGeom>
        </p:spPr>
      </p:pic>
      <p:sp>
        <p:nvSpPr>
          <p:cNvPr id="15" name="object 14"/>
          <p:cNvSpPr txBox="1"/>
          <p:nvPr/>
        </p:nvSpPr>
        <p:spPr>
          <a:xfrm>
            <a:off x="697465" y="3212433"/>
            <a:ext cx="2346462" cy="44831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48260">
              <a:lnSpc>
                <a:spcPct val="100000"/>
              </a:lnSpc>
              <a:spcBef>
                <a:spcPts val="360"/>
              </a:spcBef>
              <a:tabLst>
                <a:tab pos="1393190" algn="l"/>
              </a:tabLst>
            </a:pPr>
            <a:r>
              <a:rPr sz="1200" b="1" spc="30" dirty="0">
                <a:cs typeface="Calibri" panose="020F0502020204030204"/>
              </a:rPr>
              <a:t>тип</a:t>
            </a:r>
            <a:r>
              <a:rPr sz="1200" b="1" dirty="0">
                <a:cs typeface="Calibri" panose="020F0502020204030204"/>
              </a:rPr>
              <a:t> </a:t>
            </a:r>
            <a:r>
              <a:rPr sz="1200" b="1" spc="10" dirty="0">
                <a:cs typeface="Calibri" panose="020F0502020204030204"/>
              </a:rPr>
              <a:t>продукта	</a:t>
            </a:r>
            <a:r>
              <a:rPr sz="1200" b="1" spc="-10" dirty="0">
                <a:cs typeface="Calibri" panose="020F0502020204030204"/>
              </a:rPr>
              <a:t>№</a:t>
            </a:r>
            <a:r>
              <a:rPr sz="1200" b="1" spc="-80" dirty="0">
                <a:cs typeface="Calibri" panose="020F0502020204030204"/>
              </a:rPr>
              <a:t> </a:t>
            </a:r>
            <a:r>
              <a:rPr sz="1200" b="1" spc="10" dirty="0">
                <a:cs typeface="Calibri" panose="020F0502020204030204"/>
              </a:rPr>
              <a:t>продукта</a:t>
            </a:r>
            <a:endParaRPr sz="1200" dirty="0"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  <a:tabLst>
                <a:tab pos="1485265" algn="l"/>
                <a:tab pos="2135505" algn="l"/>
              </a:tabLst>
            </a:pPr>
            <a:r>
              <a:rPr sz="1200" u="sng" dirty="0">
                <a:cs typeface="Arial Unicode MS"/>
              </a:rPr>
              <a:t>  HiMulti 5-45 iPQ	</a:t>
            </a:r>
            <a:r>
              <a:rPr lang="ru-RU" sz="1200" b="1" u="sng" dirty="0" smtClean="0">
                <a:cs typeface="Arial Unicode MS"/>
              </a:rPr>
              <a:t>3095456</a:t>
            </a:r>
            <a:r>
              <a:rPr sz="1200" u="sng" dirty="0">
                <a:cs typeface="Arial Unicode MS"/>
              </a:rPr>
              <a:t> </a:t>
            </a:r>
            <a:endParaRPr sz="1200" dirty="0"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24794" y="760144"/>
            <a:ext cx="8148163" cy="3638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sz="1800" b="1" spc="35" dirty="0">
                <a:solidFill>
                  <a:srgbClr val="002060"/>
                </a:solidFill>
              </a:rPr>
              <a:t>Самовсасывающая установка водоснабжения</a:t>
            </a:r>
            <a:endParaRPr sz="1800" b="1" spc="35" dirty="0">
              <a:solidFill>
                <a:srgbClr val="002060"/>
              </a:solidFill>
            </a:endParaRPr>
          </a:p>
        </p:txBody>
      </p:sp>
      <p:sp>
        <p:nvSpPr>
          <p:cNvPr id="15" name="object 14"/>
          <p:cNvSpPr txBox="1"/>
          <p:nvPr/>
        </p:nvSpPr>
        <p:spPr>
          <a:xfrm>
            <a:off x="541020" y="4725670"/>
            <a:ext cx="2273300" cy="66611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48260">
              <a:lnSpc>
                <a:spcPct val="100000"/>
              </a:lnSpc>
              <a:spcBef>
                <a:spcPts val="360"/>
              </a:spcBef>
              <a:tabLst>
                <a:tab pos="1393190" algn="l"/>
              </a:tabLst>
            </a:pPr>
            <a:r>
              <a:rPr sz="1200" b="1" spc="30" dirty="0">
                <a:cs typeface="Calibri" panose="020F0502020204030204"/>
              </a:rPr>
              <a:t>тип</a:t>
            </a:r>
            <a:r>
              <a:rPr sz="1200" b="1" dirty="0">
                <a:cs typeface="Calibri" panose="020F0502020204030204"/>
              </a:rPr>
              <a:t> </a:t>
            </a:r>
            <a:r>
              <a:rPr sz="1200" b="1" spc="10" dirty="0">
                <a:cs typeface="Calibri" panose="020F0502020204030204"/>
              </a:rPr>
              <a:t>продукта</a:t>
            </a:r>
            <a:r>
              <a:rPr lang="ru-RU" sz="1200" b="1" spc="10" dirty="0">
                <a:cs typeface="Calibri" panose="020F0502020204030204"/>
              </a:rPr>
              <a:t>           </a:t>
            </a:r>
            <a:r>
              <a:rPr sz="1200" b="1" spc="-10" dirty="0">
                <a:cs typeface="Calibri" panose="020F0502020204030204"/>
              </a:rPr>
              <a:t>№</a:t>
            </a:r>
            <a:r>
              <a:rPr sz="1200" b="1" spc="-80" dirty="0">
                <a:cs typeface="Calibri" panose="020F0502020204030204"/>
              </a:rPr>
              <a:t> </a:t>
            </a:r>
            <a:r>
              <a:rPr sz="1200" b="1" spc="10" dirty="0">
                <a:cs typeface="Calibri" panose="020F0502020204030204"/>
              </a:rPr>
              <a:t>продукта</a:t>
            </a:r>
            <a:endParaRPr sz="1200" dirty="0"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  <a:tabLst>
                <a:tab pos="1485265" algn="l"/>
                <a:tab pos="2135505" algn="l"/>
              </a:tabLst>
            </a:pPr>
            <a:r>
              <a:rPr sz="1200" u="sng" dirty="0">
                <a:cs typeface="Arial Unicode MS"/>
              </a:rPr>
              <a:t> HWJ-202-EM-50/2 	</a:t>
            </a:r>
            <a:r>
              <a:rPr lang="ru-RU" sz="1200" b="1" u="sng" dirty="0" smtClean="0">
                <a:cs typeface="Arial Unicode MS"/>
              </a:rPr>
              <a:t>2549382</a:t>
            </a:r>
            <a:r>
              <a:rPr sz="1200" u="sng" dirty="0">
                <a:cs typeface="Arial Unicode MS"/>
              </a:rPr>
              <a:t> </a:t>
            </a:r>
            <a:endParaRPr sz="1200" u="sng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  <a:tabLst>
                <a:tab pos="1485265" algn="l"/>
                <a:tab pos="2135505" algn="l"/>
              </a:tabLst>
            </a:pPr>
            <a:r>
              <a:rPr sz="1200" u="sng" dirty="0">
                <a:cs typeface="Arial Unicode MS"/>
                <a:sym typeface="+mn-ea"/>
              </a:rPr>
              <a:t> </a:t>
            </a:r>
            <a:endParaRPr lang="ru-RU" sz="1200" b="1" u="sng" dirty="0" smtClean="0">
              <a:cs typeface="Arial Unicode MS"/>
              <a:sym typeface="+mn-ea"/>
            </a:endParaRP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972185" y="1688465"/>
            <a:ext cx="188595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1400" b="1" spc="35" dirty="0">
                <a:solidFill>
                  <a:srgbClr val="002060"/>
                </a:solidFill>
                <a:sym typeface="+mn-ea"/>
              </a:rPr>
              <a:t>HWJ 202 EM-50/2</a:t>
            </a:r>
            <a:endParaRPr sz="1400" b="1" spc="35" dirty="0">
              <a:solidFill>
                <a:srgbClr val="002060"/>
              </a:solidFill>
              <a:sym typeface="+mn-ea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2081530"/>
            <a:ext cx="2274570" cy="2557780"/>
          </a:xfrm>
          <a:prstGeom prst="rect">
            <a:avLst/>
          </a:prstGeom>
        </p:spPr>
      </p:pic>
      <p:sp>
        <p:nvSpPr>
          <p:cNvPr id="17" name="object 4"/>
          <p:cNvSpPr txBox="1"/>
          <p:nvPr/>
        </p:nvSpPr>
        <p:spPr>
          <a:xfrm>
            <a:off x="3131829" y="1412776"/>
            <a:ext cx="5544616" cy="527558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700"/>
              </a:spcBef>
            </a:pPr>
            <a:r>
              <a:rPr sz="1200" b="1" dirty="0" err="1" smtClean="0">
                <a:solidFill>
                  <a:srgbClr val="003569"/>
                </a:solidFill>
                <a:cs typeface="Calibri" panose="020F0502020204030204"/>
              </a:rPr>
              <a:t>Обла</a:t>
            </a:r>
            <a:r>
              <a:rPr lang="ru-RU" sz="1200" b="1" dirty="0" smtClean="0">
                <a:solidFill>
                  <a:srgbClr val="003569"/>
                </a:solidFill>
                <a:cs typeface="Calibri" panose="020F0502020204030204"/>
              </a:rPr>
              <a:t>с</a:t>
            </a:r>
            <a:r>
              <a:rPr sz="1200" b="1" dirty="0" smtClean="0">
                <a:solidFill>
                  <a:srgbClr val="003569"/>
                </a:solidFill>
                <a:cs typeface="Calibri" panose="020F0502020204030204"/>
              </a:rPr>
              <a:t>т</a:t>
            </a:r>
            <a:r>
              <a:rPr lang="ru-RU" sz="1200" b="1" dirty="0" smtClean="0">
                <a:solidFill>
                  <a:srgbClr val="003569"/>
                </a:solidFill>
                <a:cs typeface="Calibri" panose="020F0502020204030204"/>
              </a:rPr>
              <a:t>ь</a:t>
            </a:r>
            <a:r>
              <a:rPr sz="1200" b="1" dirty="0" smtClean="0">
                <a:solidFill>
                  <a:srgbClr val="003569"/>
                </a:solidFill>
                <a:cs typeface="Calibri" panose="020F0502020204030204"/>
              </a:rPr>
              <a:t> </a:t>
            </a:r>
            <a:r>
              <a:rPr lang="ru-RU" sz="1200" b="1" dirty="0" smtClean="0">
                <a:solidFill>
                  <a:srgbClr val="003569"/>
                </a:solidFill>
                <a:cs typeface="Calibri" panose="020F0502020204030204"/>
              </a:rPr>
              <a:t>п</a:t>
            </a:r>
            <a:r>
              <a:rPr sz="1200" b="1" dirty="0" err="1" smtClean="0">
                <a:solidFill>
                  <a:srgbClr val="003569"/>
                </a:solidFill>
                <a:cs typeface="Calibri" panose="020F0502020204030204"/>
              </a:rPr>
              <a:t>ри</a:t>
            </a:r>
            <a:r>
              <a:rPr lang="ru-RU" sz="1200" b="1" dirty="0" smtClean="0">
                <a:solidFill>
                  <a:srgbClr val="003569"/>
                </a:solidFill>
                <a:cs typeface="Calibri" panose="020F0502020204030204"/>
              </a:rPr>
              <a:t>м</a:t>
            </a:r>
            <a:r>
              <a:rPr sz="1200" b="1" dirty="0" err="1" smtClean="0">
                <a:solidFill>
                  <a:srgbClr val="003569"/>
                </a:solidFill>
                <a:cs typeface="Calibri" panose="020F0502020204030204"/>
              </a:rPr>
              <a:t>енения</a:t>
            </a:r>
            <a:r>
              <a:rPr sz="1200" b="1" dirty="0">
                <a:solidFill>
                  <a:srgbClr val="003569"/>
                </a:solidFill>
                <a:cs typeface="Calibri" panose="020F0502020204030204"/>
              </a:rPr>
              <a:t>:</a:t>
            </a:r>
            <a:endParaRPr sz="1200" dirty="0"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200" dirty="0">
                <a:cs typeface="Arial Unicode MS"/>
              </a:rPr>
              <a:t>Повышение давления в водопроводной сети:</a:t>
            </a:r>
            <a:endParaRPr sz="12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dirty="0">
                <a:solidFill>
                  <a:srgbClr val="003569"/>
                </a:solidFill>
                <a:cs typeface="Arial Unicode MS"/>
              </a:rPr>
              <a:t>► </a:t>
            </a:r>
            <a:r>
              <a:rPr sz="1200" dirty="0">
                <a:cs typeface="Arial Unicode MS"/>
              </a:rPr>
              <a:t>В частных домах.</a:t>
            </a:r>
            <a:endParaRPr sz="12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dirty="0">
                <a:solidFill>
                  <a:srgbClr val="003569"/>
                </a:solidFill>
                <a:cs typeface="Arial Unicode MS"/>
              </a:rPr>
              <a:t>► </a:t>
            </a:r>
            <a:r>
              <a:rPr sz="1200" dirty="0">
                <a:cs typeface="Arial Unicode MS"/>
              </a:rPr>
              <a:t>На дачах и в летних домах.</a:t>
            </a:r>
            <a:endParaRPr sz="12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dirty="0">
                <a:solidFill>
                  <a:srgbClr val="003569"/>
                </a:solidFill>
                <a:cs typeface="Arial Unicode MS"/>
              </a:rPr>
              <a:t>► </a:t>
            </a:r>
            <a:r>
              <a:rPr sz="1200" dirty="0">
                <a:cs typeface="Arial Unicode MS"/>
              </a:rPr>
              <a:t>На фермах.</a:t>
            </a:r>
            <a:endParaRPr sz="12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dirty="0">
                <a:solidFill>
                  <a:srgbClr val="003569"/>
                </a:solidFill>
                <a:cs typeface="Arial Unicode MS"/>
              </a:rPr>
              <a:t>► </a:t>
            </a:r>
            <a:r>
              <a:rPr sz="1200" dirty="0">
                <a:cs typeface="Arial Unicode MS"/>
              </a:rPr>
              <a:t>На огородах и больших садах.</a:t>
            </a:r>
            <a:endParaRPr sz="12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endParaRPr sz="12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endParaRPr sz="12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b="1" dirty="0" err="1" smtClean="0">
                <a:solidFill>
                  <a:srgbClr val="003569"/>
                </a:solidFill>
                <a:cs typeface="Calibri" panose="020F0502020204030204"/>
                <a:sym typeface="+mn-ea"/>
              </a:rPr>
              <a:t>О</a:t>
            </a:r>
            <a:r>
              <a:rPr lang="ru-RU" sz="1200" b="1" dirty="0" err="1" smtClean="0">
                <a:solidFill>
                  <a:srgbClr val="003569"/>
                </a:solidFill>
                <a:cs typeface="Calibri" panose="020F0502020204030204"/>
                <a:sym typeface="+mn-ea"/>
              </a:rPr>
              <a:t>сновные параметры</a:t>
            </a:r>
            <a:r>
              <a:rPr sz="1200" b="1" dirty="0">
                <a:solidFill>
                  <a:srgbClr val="003569"/>
                </a:solidFill>
                <a:cs typeface="Calibri" panose="020F0502020204030204"/>
                <a:sym typeface="+mn-ea"/>
              </a:rPr>
              <a:t>:</a:t>
            </a:r>
            <a:endParaRPr sz="12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dirty="0">
                <a:cs typeface="Arial Unicode MS"/>
              </a:rPr>
              <a:t>Высота всасывания макс. 8 м</a:t>
            </a:r>
            <a:endParaRPr sz="12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dirty="0">
                <a:cs typeface="Arial Unicode MS"/>
              </a:rPr>
              <a:t>Входное давление макс. 1 бар</a:t>
            </a:r>
            <a:endParaRPr sz="12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dirty="0">
                <a:cs typeface="Arial Unicode MS"/>
              </a:rPr>
              <a:t>Подключение напорной</a:t>
            </a:r>
            <a:r>
              <a:rPr lang="ru-RU" sz="1200" dirty="0">
                <a:cs typeface="Arial Unicode MS"/>
              </a:rPr>
              <a:t>/всасывающей линии </a:t>
            </a:r>
            <a:r>
              <a:rPr lang="en-US" sz="1200" dirty="0">
                <a:cs typeface="Arial Unicode MS"/>
              </a:rPr>
              <a:t>Rp1</a:t>
            </a:r>
            <a:r>
              <a:rPr lang="ru-RU" altLang="en-US" sz="120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"</a:t>
            </a:r>
            <a:endParaRPr lang="ru-RU" altLang="en-US" sz="1200">
              <a:solidFill>
                <a:srgbClr val="000000"/>
              </a:solidFill>
              <a:latin typeface="Calibri" panose="020F0502020204030204" charset="0"/>
              <a:cs typeface="Calibri" panose="020F0502020204030204" charset="0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endParaRPr sz="12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endParaRPr sz="12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sz="1200" b="1" dirty="0" err="1" smtClean="0">
                <a:solidFill>
                  <a:srgbClr val="003569"/>
                </a:solidFill>
                <a:cs typeface="Calibri" panose="020F0502020204030204"/>
              </a:rPr>
              <a:t>Преи</a:t>
            </a:r>
            <a:r>
              <a:rPr lang="ru-RU" sz="1200" b="1" dirty="0" err="1" smtClean="0">
                <a:solidFill>
                  <a:srgbClr val="003569"/>
                </a:solidFill>
                <a:cs typeface="Calibri" panose="020F0502020204030204"/>
              </a:rPr>
              <a:t>мущ</a:t>
            </a:r>
            <a:r>
              <a:rPr sz="1200" b="1" dirty="0" smtClean="0">
                <a:solidFill>
                  <a:srgbClr val="003569"/>
                </a:solidFill>
                <a:cs typeface="Calibri" panose="020F0502020204030204"/>
              </a:rPr>
              <a:t>е</a:t>
            </a:r>
            <a:r>
              <a:rPr lang="ru-RU" sz="1200" b="1" dirty="0" smtClean="0">
                <a:solidFill>
                  <a:srgbClr val="003569"/>
                </a:solidFill>
                <a:cs typeface="Calibri" panose="020F0502020204030204"/>
              </a:rPr>
              <a:t>с</a:t>
            </a:r>
            <a:r>
              <a:rPr sz="1200" b="1" dirty="0" smtClean="0">
                <a:solidFill>
                  <a:srgbClr val="003569"/>
                </a:solidFill>
                <a:cs typeface="Calibri" panose="020F0502020204030204"/>
              </a:rPr>
              <a:t>т</a:t>
            </a:r>
            <a:r>
              <a:rPr lang="ru-RU" sz="1200" b="1" dirty="0" smtClean="0">
                <a:solidFill>
                  <a:srgbClr val="003569"/>
                </a:solidFill>
                <a:cs typeface="Calibri" panose="020F0502020204030204"/>
              </a:rPr>
              <a:t>в</a:t>
            </a:r>
            <a:r>
              <a:rPr sz="1200" b="1" dirty="0" smtClean="0">
                <a:solidFill>
                  <a:srgbClr val="003569"/>
                </a:solidFill>
                <a:cs typeface="Calibri" panose="020F0502020204030204"/>
              </a:rPr>
              <a:t>а</a:t>
            </a:r>
            <a:r>
              <a:rPr sz="1200" b="1" dirty="0">
                <a:solidFill>
                  <a:srgbClr val="003569"/>
                </a:solidFill>
                <a:cs typeface="Calibri" panose="020F0502020204030204"/>
              </a:rPr>
              <a:t>:</a:t>
            </a:r>
            <a:endParaRPr sz="1200" dirty="0"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200" dirty="0">
                <a:solidFill>
                  <a:srgbClr val="003569"/>
                </a:solidFill>
                <a:cs typeface="Arial Unicode MS"/>
              </a:rPr>
              <a:t>► </a:t>
            </a:r>
            <a:r>
              <a:rPr sz="1200" b="1" dirty="0">
                <a:cs typeface="Calibri" panose="020F0502020204030204"/>
              </a:rPr>
              <a:t>Полностью укомплектованный, готовый к </a:t>
            </a:r>
            <a:r>
              <a:rPr sz="1200" b="1" dirty="0" err="1">
                <a:cs typeface="Calibri" panose="020F0502020204030204"/>
              </a:rPr>
              <a:t>подключению</a:t>
            </a:r>
            <a:r>
              <a:rPr sz="1200" b="1" dirty="0">
                <a:cs typeface="Calibri" panose="020F0502020204030204"/>
              </a:rPr>
              <a:t> </a:t>
            </a:r>
            <a:r>
              <a:rPr sz="1200" b="1" dirty="0" err="1" smtClean="0">
                <a:cs typeface="Calibri" panose="020F0502020204030204"/>
              </a:rPr>
              <a:t>насосный</a:t>
            </a:r>
            <a:r>
              <a:rPr sz="1200" b="1" dirty="0" smtClean="0">
                <a:cs typeface="Calibri" panose="020F0502020204030204"/>
              </a:rPr>
              <a:t> </a:t>
            </a:r>
            <a:r>
              <a:rPr sz="1200" b="1" dirty="0">
                <a:cs typeface="Calibri" panose="020F0502020204030204"/>
              </a:rPr>
              <a:t>агрегат.</a:t>
            </a:r>
            <a:endParaRPr sz="1200" dirty="0">
              <a:cs typeface="Calibri" panose="020F0502020204030204"/>
            </a:endParaRPr>
          </a:p>
          <a:p>
            <a:pPr marL="192405" marR="137795">
              <a:lnSpc>
                <a:spcPct val="100000"/>
              </a:lnSpc>
            </a:pPr>
            <a:r>
              <a:rPr sz="1200" dirty="0">
                <a:cs typeface="Arial Unicode MS"/>
              </a:rPr>
              <a:t>Установка включает в себя: насос Jet, мембранный напорный бак </a:t>
            </a:r>
            <a:r>
              <a:rPr lang="en-US" sz="1200" dirty="0">
                <a:cs typeface="Arial Unicode MS"/>
              </a:rPr>
              <a:t>5</a:t>
            </a:r>
            <a:r>
              <a:rPr sz="1200" dirty="0">
                <a:cs typeface="Arial Unicode MS"/>
              </a:rPr>
              <a:t>0 л, реле давления,  манометр, кабель со штекером.</a:t>
            </a:r>
            <a:endParaRPr sz="12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dirty="0">
                <a:solidFill>
                  <a:srgbClr val="003569"/>
                </a:solidFill>
                <a:cs typeface="Arial Unicode MS"/>
              </a:rPr>
              <a:t>► </a:t>
            </a:r>
            <a:r>
              <a:rPr sz="1200" b="1" dirty="0">
                <a:cs typeface="Calibri" panose="020F0502020204030204"/>
              </a:rPr>
              <a:t>Высокая надежность.</a:t>
            </a:r>
            <a:endParaRPr sz="1200" dirty="0">
              <a:cs typeface="Calibri" panose="020F0502020204030204"/>
            </a:endParaRPr>
          </a:p>
          <a:p>
            <a:pPr marL="192405" marR="820420">
              <a:lnSpc>
                <a:spcPct val="100000"/>
              </a:lnSpc>
            </a:pPr>
            <a:r>
              <a:rPr sz="1200" dirty="0">
                <a:cs typeface="Arial Unicode MS"/>
              </a:rPr>
              <a:t>Все рабочие детали насосов Jet, соприкасающихся с перекачиваемой средой, выполнены  из нержавеющей стали и чугуна.</a:t>
            </a:r>
            <a:endParaRPr sz="12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1200" dirty="0">
                <a:solidFill>
                  <a:srgbClr val="003569"/>
                </a:solidFill>
                <a:cs typeface="Arial Unicode MS"/>
              </a:rPr>
              <a:t>► </a:t>
            </a:r>
            <a:r>
              <a:rPr sz="1200" b="1" dirty="0">
                <a:cs typeface="Calibri" panose="020F0502020204030204"/>
              </a:rPr>
              <a:t>Простая установка.</a:t>
            </a:r>
            <a:endParaRPr sz="1200" dirty="0">
              <a:cs typeface="Calibri" panose="020F0502020204030204"/>
            </a:endParaRPr>
          </a:p>
          <a:p>
            <a:pPr marL="192405">
              <a:lnSpc>
                <a:spcPct val="100000"/>
              </a:lnSpc>
            </a:pPr>
            <a:r>
              <a:rPr sz="1200" dirty="0">
                <a:cs typeface="Arial Unicode MS"/>
              </a:rPr>
              <a:t>Установка готова к работе сразу же после монтажа в систему и подключения к сети электропитания.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20" y="260985"/>
            <a:ext cx="891540" cy="4229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24794" y="760144"/>
            <a:ext cx="8148163" cy="3638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sz="1800" b="1" spc="35" dirty="0">
                <a:solidFill>
                  <a:srgbClr val="002060"/>
                </a:solidFill>
              </a:rPr>
              <a:t>Самовсасывающая установка водоснабжения</a:t>
            </a:r>
            <a:endParaRPr sz="1800" b="1" spc="35" dirty="0">
              <a:solidFill>
                <a:srgbClr val="002060"/>
              </a:solidFill>
            </a:endParaRP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1188085" y="1995170"/>
            <a:ext cx="93345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b="1" spc="35" dirty="0">
                <a:solidFill>
                  <a:srgbClr val="002060"/>
                </a:solidFill>
                <a:sym typeface="+mn-ea"/>
              </a:rPr>
              <a:t>CA1000</a:t>
            </a:r>
            <a:endParaRPr lang="en-US" sz="1400" b="1" spc="35" dirty="0">
              <a:solidFill>
                <a:srgbClr val="002060"/>
              </a:solidFill>
              <a:sym typeface="+mn-ea"/>
            </a:endParaRPr>
          </a:p>
        </p:txBody>
      </p:sp>
      <p:sp>
        <p:nvSpPr>
          <p:cNvPr id="17" name="object 4"/>
          <p:cNvSpPr txBox="1"/>
          <p:nvPr/>
        </p:nvSpPr>
        <p:spPr>
          <a:xfrm>
            <a:off x="612140" y="4869180"/>
            <a:ext cx="3457575" cy="93472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b="1" dirty="0" err="1" smtClean="0">
                <a:solidFill>
                  <a:srgbClr val="003569"/>
                </a:solidFill>
                <a:cs typeface="Calibri" panose="020F0502020204030204"/>
                <a:sym typeface="+mn-ea"/>
              </a:rPr>
              <a:t>О</a:t>
            </a:r>
            <a:r>
              <a:rPr lang="ru-RU" sz="1200" b="1" dirty="0" err="1" smtClean="0">
                <a:solidFill>
                  <a:srgbClr val="003569"/>
                </a:solidFill>
                <a:cs typeface="Calibri" panose="020F0502020204030204"/>
                <a:sym typeface="+mn-ea"/>
              </a:rPr>
              <a:t>сновные параметры</a:t>
            </a:r>
            <a:r>
              <a:rPr sz="1200" b="1" dirty="0">
                <a:solidFill>
                  <a:srgbClr val="003569"/>
                </a:solidFill>
                <a:cs typeface="Calibri" panose="020F0502020204030204"/>
                <a:sym typeface="+mn-ea"/>
              </a:rPr>
              <a:t>:</a:t>
            </a:r>
            <a:endParaRPr sz="12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lang="ru-RU" sz="1200" dirty="0">
                <a:cs typeface="Arial Unicode MS"/>
              </a:rPr>
              <a:t>- </a:t>
            </a:r>
            <a:r>
              <a:rPr sz="1200" dirty="0">
                <a:cs typeface="Arial Unicode MS"/>
              </a:rPr>
              <a:t>Высота всасывания макс. </a:t>
            </a:r>
            <a:r>
              <a:rPr lang="en-US" sz="1200" dirty="0">
                <a:cs typeface="Arial Unicode MS"/>
              </a:rPr>
              <a:t>3</a:t>
            </a:r>
            <a:r>
              <a:rPr lang="ru-RU" altLang="en-US" sz="1200" dirty="0">
                <a:cs typeface="Arial Unicode MS"/>
              </a:rPr>
              <a:t>,</a:t>
            </a:r>
            <a:r>
              <a:rPr lang="en-US" sz="1200" dirty="0">
                <a:cs typeface="Arial Unicode MS"/>
              </a:rPr>
              <a:t>5</a:t>
            </a:r>
            <a:r>
              <a:rPr sz="1200" dirty="0">
                <a:cs typeface="Arial Unicode MS"/>
              </a:rPr>
              <a:t> м</a:t>
            </a:r>
            <a:endParaRPr sz="12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lang="ru-RU" sz="1200" dirty="0">
                <a:cs typeface="Arial Unicode MS"/>
              </a:rPr>
              <a:t>- </a:t>
            </a:r>
            <a:r>
              <a:rPr sz="1200" dirty="0">
                <a:cs typeface="Arial Unicode MS"/>
              </a:rPr>
              <a:t>Температура перекачиваемой жидкости</a:t>
            </a:r>
            <a:r>
              <a:rPr lang="ru-RU" sz="1200" dirty="0">
                <a:cs typeface="Arial Unicode MS"/>
              </a:rPr>
              <a:t> </a:t>
            </a: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до + 40°C</a:t>
            </a:r>
            <a:endParaRPr sz="12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lang="ru-RU"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- </a:t>
            </a: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pH: от 6,5 до 8,5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535" y="2421255"/>
            <a:ext cx="2101850" cy="1905635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744855" y="1236980"/>
            <a:ext cx="764032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3335" algn="just">
              <a:lnSpc>
                <a:spcPct val="100000"/>
              </a:lnSpc>
              <a:spcBef>
                <a:spcPts val="700"/>
              </a:spcBef>
            </a:pPr>
            <a:r>
              <a:rPr sz="1200">
                <a:solidFill>
                  <a:srgbClr val="000000"/>
                </a:solidFill>
                <a:cs typeface="Calibri" panose="020F0502020204030204"/>
                <a:sym typeface="+mn-ea"/>
              </a:rPr>
              <a:t>Интеллектуальная самовсасывающая насосная установка - представляет собой</a:t>
            </a:r>
            <a:r>
              <a:rPr lang="ru-RU" sz="1200">
                <a:solidFill>
                  <a:srgbClr val="000000"/>
                </a:solidFill>
                <a:cs typeface="Calibri" panose="020F0502020204030204"/>
                <a:sym typeface="+mn-ea"/>
              </a:rPr>
              <a:t> </a:t>
            </a:r>
            <a:r>
              <a:rPr sz="1200">
                <a:solidFill>
                  <a:srgbClr val="000000"/>
                </a:solidFill>
                <a:cs typeface="Calibri" panose="020F0502020204030204"/>
                <a:sym typeface="+mn-ea"/>
              </a:rPr>
              <a:t>оборудование нового поколения для систем водоснабжения, состоящая из</a:t>
            </a:r>
            <a:r>
              <a:rPr lang="ru-RU" sz="1200">
                <a:solidFill>
                  <a:srgbClr val="000000"/>
                </a:solidFill>
                <a:cs typeface="Calibri" panose="020F0502020204030204"/>
                <a:sym typeface="+mn-ea"/>
              </a:rPr>
              <a:t> </a:t>
            </a:r>
            <a:r>
              <a:rPr sz="1200">
                <a:solidFill>
                  <a:srgbClr val="000000"/>
                </a:solidFill>
                <a:cs typeface="Calibri" panose="020F0502020204030204"/>
                <a:sym typeface="+mn-ea"/>
              </a:rPr>
              <a:t>контроллера, двигателя с постоянными магнитами, электрического насоса, бака и</a:t>
            </a:r>
            <a:r>
              <a:rPr lang="ru-RU" sz="1200">
                <a:solidFill>
                  <a:srgbClr val="000000"/>
                </a:solidFill>
                <a:cs typeface="Calibri" panose="020F0502020204030204"/>
                <a:sym typeface="+mn-ea"/>
              </a:rPr>
              <a:t> </a:t>
            </a:r>
            <a:r>
              <a:rPr sz="1200">
                <a:solidFill>
                  <a:srgbClr val="000000"/>
                </a:solidFill>
                <a:cs typeface="Calibri" panose="020F0502020204030204"/>
                <a:sym typeface="+mn-ea"/>
              </a:rPr>
              <a:t>других компонентов.</a:t>
            </a:r>
            <a:endParaRPr lang="ru-RU" altLang="en-US" sz="1200">
              <a:solidFill>
                <a:srgbClr val="000000"/>
              </a:solidFill>
              <a:cs typeface="Calibri" panose="020F0502020204030204"/>
              <a:sym typeface="+mn-ea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20" y="332740"/>
            <a:ext cx="1257300" cy="411480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3060065" y="1968500"/>
            <a:ext cx="5815330" cy="1518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1200" b="1" dirty="0" err="1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Обла</a:t>
            </a:r>
            <a:r>
              <a:rPr lang="ru-RU" sz="12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с</a:t>
            </a:r>
            <a:r>
              <a:rPr sz="12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т</a:t>
            </a:r>
            <a:r>
              <a:rPr lang="ru-RU" sz="12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ь</a:t>
            </a:r>
            <a:r>
              <a:rPr sz="12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ru-RU" sz="12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п</a:t>
            </a:r>
            <a:r>
              <a:rPr sz="1200" b="1" dirty="0" err="1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ри</a:t>
            </a:r>
            <a:r>
              <a:rPr lang="ru-RU" sz="12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м</a:t>
            </a:r>
            <a:r>
              <a:rPr sz="1200" b="1" dirty="0" err="1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енения</a:t>
            </a:r>
            <a:r>
              <a:rPr sz="1200" b="1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:</a:t>
            </a:r>
            <a:endParaRPr sz="1200" dirty="0"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830"/>
              </a:spcBef>
            </a:pPr>
            <a:r>
              <a:rPr sz="1200" spc="350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►</a:t>
            </a:r>
            <a:r>
              <a:rPr sz="1200" spc="175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sz="1200">
                <a:latin typeface="Calibri" panose="020F0502020204030204" charset="0"/>
                <a:cs typeface="Calibri" panose="020F0502020204030204" charset="0"/>
                <a:sym typeface="+mn-ea"/>
              </a:rPr>
              <a:t>Для перекачивания и повышения давления питьевой воды в жилых зданиях и сельскохозяйственных предприятиях</a:t>
            </a:r>
            <a:r>
              <a:rPr lang="ru-RU" sz="1200">
                <a:latin typeface="Calibri" panose="020F0502020204030204" charset="0"/>
                <a:cs typeface="Calibri" panose="020F0502020204030204" charset="0"/>
                <a:sym typeface="+mn-ea"/>
              </a:rPr>
              <a:t>.</a:t>
            </a:r>
            <a:endParaRPr lang="ru-RU" sz="1200"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830"/>
              </a:spcBef>
            </a:pPr>
            <a:r>
              <a:rPr sz="1200">
                <a:latin typeface="Calibri" panose="020F0502020204030204" charset="0"/>
                <a:cs typeface="Calibri" panose="020F0502020204030204" charset="0"/>
                <a:sym typeface="+mn-ea"/>
              </a:rPr>
              <a:t>►</a:t>
            </a:r>
            <a:r>
              <a:rPr lang="ru-RU" sz="120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sz="1200">
                <a:latin typeface="Calibri" panose="020F0502020204030204" charset="0"/>
                <a:cs typeface="Calibri" panose="020F0502020204030204" charset="0"/>
                <a:sym typeface="+mn-ea"/>
              </a:rPr>
              <a:t>Водоснабжение из </a:t>
            </a:r>
            <a:r>
              <a:rPr lang="ru-RU" sz="1200">
                <a:latin typeface="Calibri" panose="020F0502020204030204" charset="0"/>
                <a:cs typeface="Calibri" panose="020F0502020204030204" charset="0"/>
                <a:sym typeface="+mn-ea"/>
              </a:rPr>
              <a:t>неглубоких</a:t>
            </a:r>
            <a:r>
              <a:rPr sz="1200">
                <a:latin typeface="Calibri" panose="020F0502020204030204" charset="0"/>
                <a:cs typeface="Calibri" panose="020F0502020204030204" charset="0"/>
                <a:sym typeface="+mn-ea"/>
              </a:rPr>
              <a:t> колодцев и резервуаров для сбора дождевой воды.</a:t>
            </a:r>
            <a:endParaRPr sz="1200"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830"/>
              </a:spcBef>
            </a:pPr>
            <a:r>
              <a:rPr sz="1200" spc="350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►</a:t>
            </a:r>
            <a:r>
              <a:rPr lang="ru-RU" sz="1200" spc="350" dirty="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Повышение давления в</a:t>
            </a:r>
            <a:r>
              <a:rPr lang="ru-RU" sz="1200" spc="350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sz="1200">
                <a:latin typeface="Calibri" panose="020F0502020204030204" charset="0"/>
                <a:cs typeface="Calibri" panose="020F0502020204030204" charset="0"/>
                <a:sym typeface="+mn-ea"/>
              </a:rPr>
              <a:t>городской </a:t>
            </a:r>
            <a:r>
              <a:rPr lang="ru-RU" sz="1200">
                <a:latin typeface="Calibri" panose="020F0502020204030204" charset="0"/>
                <a:cs typeface="Calibri" panose="020F0502020204030204" charset="0"/>
                <a:sym typeface="+mn-ea"/>
              </a:rPr>
              <a:t>(поселковой) </a:t>
            </a:r>
            <a:r>
              <a:rPr sz="1200">
                <a:latin typeface="Calibri" panose="020F0502020204030204" charset="0"/>
                <a:cs typeface="Calibri" panose="020F0502020204030204" charset="0"/>
                <a:sym typeface="+mn-ea"/>
              </a:rPr>
              <a:t>сети центрального водоснабжения</a:t>
            </a:r>
            <a:r>
              <a:rPr lang="ru-RU" sz="1200">
                <a:latin typeface="Calibri" panose="020F0502020204030204" charset="0"/>
                <a:cs typeface="Calibri" panose="020F0502020204030204" charset="0"/>
                <a:sym typeface="+mn-ea"/>
              </a:rPr>
              <a:t>.</a:t>
            </a:r>
            <a:endParaRPr lang="ru-RU" altLang="en-US" sz="1200"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840" y="3429000"/>
            <a:ext cx="4170680" cy="33839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24794" y="760144"/>
            <a:ext cx="8148163" cy="3638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sz="1800" b="1" spc="35" dirty="0">
                <a:solidFill>
                  <a:srgbClr val="002060"/>
                </a:solidFill>
              </a:rPr>
              <a:t>Самовсасывающие насосы</a:t>
            </a:r>
            <a:r>
              <a:rPr lang="en-US" sz="1800" b="1" spc="35" dirty="0">
                <a:solidFill>
                  <a:srgbClr val="002060"/>
                </a:solidFill>
              </a:rPr>
              <a:t> cери</a:t>
            </a:r>
            <a:r>
              <a:rPr lang="ru-RU" sz="1800" b="1" spc="35" dirty="0">
                <a:solidFill>
                  <a:srgbClr val="002060"/>
                </a:solidFill>
              </a:rPr>
              <a:t>и</a:t>
            </a:r>
            <a:r>
              <a:rPr lang="en-US" sz="1800" b="1" spc="35" dirty="0">
                <a:solidFill>
                  <a:srgbClr val="002060"/>
                </a:solidFill>
              </a:rPr>
              <a:t> HT/HTP</a:t>
            </a:r>
            <a:endParaRPr lang="en-US" sz="1800" b="1" spc="35" dirty="0">
              <a:solidFill>
                <a:srgbClr val="002060"/>
              </a:solidFill>
            </a:endParaRPr>
          </a:p>
        </p:txBody>
      </p:sp>
      <p:sp>
        <p:nvSpPr>
          <p:cNvPr id="14" name="object 4"/>
          <p:cNvSpPr txBox="1"/>
          <p:nvPr/>
        </p:nvSpPr>
        <p:spPr>
          <a:xfrm>
            <a:off x="5220335" y="2132965"/>
            <a:ext cx="3774440" cy="1361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830"/>
              </a:spcBef>
            </a:pPr>
            <a:r>
              <a:rPr sz="1400" b="1" spc="35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Основные параметры:</a:t>
            </a:r>
            <a:endParaRPr sz="1400" b="1" spc="35">
              <a:solidFill>
                <a:srgbClr val="003569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280"/>
              </a:spcBef>
            </a:pPr>
            <a:r>
              <a:rPr sz="14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-</a:t>
            </a: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ru-RU"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ысота всасывания до 8 метров</a:t>
            </a:r>
            <a:endParaRPr sz="1200" spc="35">
              <a:solidFill>
                <a:srgbClr val="000000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280"/>
              </a:spcBef>
            </a:pP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- </a:t>
            </a:r>
            <a:r>
              <a:rPr lang="ru-RU"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Т</a:t>
            </a: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емпература перекачиваемой жидкости до + 40°C</a:t>
            </a:r>
            <a:endParaRPr sz="1200" spc="35">
              <a:solidFill>
                <a:srgbClr val="000000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280"/>
              </a:spcBef>
            </a:pP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- Макс. рабочее давление : 6 </a:t>
            </a:r>
            <a:r>
              <a:rPr lang="ru-RU"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б</a:t>
            </a: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ар</a:t>
            </a:r>
            <a:endParaRPr sz="1200" spc="35">
              <a:solidFill>
                <a:srgbClr val="000000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280"/>
              </a:spcBef>
            </a:pP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- </a:t>
            </a:r>
            <a:r>
              <a:rPr lang="ru-RU"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К</a:t>
            </a: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олебание напряжения не более 10% от номинала</a:t>
            </a:r>
            <a:endParaRPr sz="1200" spc="35">
              <a:solidFill>
                <a:srgbClr val="000000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280"/>
              </a:spcBef>
            </a:pP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- pH: от 6,5 до 8,5</a:t>
            </a:r>
            <a:endParaRPr sz="1200" spc="35">
              <a:solidFill>
                <a:srgbClr val="000000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5" name="object 14"/>
          <p:cNvSpPr txBox="1"/>
          <p:nvPr/>
        </p:nvSpPr>
        <p:spPr>
          <a:xfrm>
            <a:off x="539750" y="3413125"/>
            <a:ext cx="2273300" cy="44831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48260">
              <a:lnSpc>
                <a:spcPct val="100000"/>
              </a:lnSpc>
              <a:spcBef>
                <a:spcPts val="360"/>
              </a:spcBef>
              <a:tabLst>
                <a:tab pos="1393190" algn="l"/>
              </a:tabLst>
            </a:pPr>
            <a:r>
              <a:rPr sz="1200" b="1" spc="30" dirty="0">
                <a:cs typeface="Calibri" panose="020F0502020204030204"/>
              </a:rPr>
              <a:t>тип</a:t>
            </a:r>
            <a:r>
              <a:rPr sz="1200" b="1" dirty="0">
                <a:cs typeface="Calibri" panose="020F0502020204030204"/>
              </a:rPr>
              <a:t> </a:t>
            </a:r>
            <a:r>
              <a:rPr sz="1200" b="1" spc="10" dirty="0">
                <a:cs typeface="Calibri" panose="020F0502020204030204"/>
              </a:rPr>
              <a:t>продукта</a:t>
            </a:r>
            <a:r>
              <a:rPr lang="ru-RU" sz="1200" b="1" spc="10" dirty="0">
                <a:cs typeface="Calibri" panose="020F0502020204030204"/>
              </a:rPr>
              <a:t>           </a:t>
            </a:r>
            <a:r>
              <a:rPr sz="1200" b="1" spc="-10" dirty="0">
                <a:cs typeface="Calibri" panose="020F0502020204030204"/>
              </a:rPr>
              <a:t>№</a:t>
            </a:r>
            <a:r>
              <a:rPr sz="1200" b="1" spc="-80" dirty="0">
                <a:cs typeface="Calibri" panose="020F0502020204030204"/>
              </a:rPr>
              <a:t> </a:t>
            </a:r>
            <a:r>
              <a:rPr sz="1200" b="1" spc="10" dirty="0">
                <a:cs typeface="Calibri" panose="020F0502020204030204"/>
              </a:rPr>
              <a:t>продукта</a:t>
            </a:r>
            <a:endParaRPr sz="1200" dirty="0"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  <a:tabLst>
                <a:tab pos="1485265" algn="l"/>
                <a:tab pos="2135505" algn="l"/>
              </a:tabLst>
            </a:pPr>
            <a:r>
              <a:rPr sz="1200" u="sng" dirty="0">
                <a:cs typeface="Arial Unicode MS"/>
              </a:rPr>
              <a:t>  HT 25/0.37kW 	</a:t>
            </a:r>
            <a:r>
              <a:rPr lang="ru-RU" sz="1200" b="1" u="sng" dirty="0" smtClean="0">
                <a:cs typeface="Arial Unicode MS"/>
              </a:rPr>
              <a:t>7995835</a:t>
            </a:r>
            <a:r>
              <a:rPr sz="1200" u="sng" dirty="0">
                <a:cs typeface="Arial Unicode MS"/>
              </a:rPr>
              <a:t> </a:t>
            </a:r>
            <a:endParaRPr sz="1200" dirty="0">
              <a:cs typeface="Arial Unicode MS"/>
            </a:endParaRPr>
          </a:p>
        </p:txBody>
      </p:sp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242570"/>
            <a:ext cx="1651635" cy="441325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645" y="1972945"/>
            <a:ext cx="1714500" cy="135255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775" y="1844675"/>
            <a:ext cx="2454910" cy="2398395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795" y="4341495"/>
            <a:ext cx="3923030" cy="2319655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3190" y="4316730"/>
            <a:ext cx="3481705" cy="2353310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/>
        </p:nvSpPr>
        <p:spPr>
          <a:xfrm>
            <a:off x="683895" y="1091565"/>
            <a:ext cx="8298180" cy="597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1400" b="1" dirty="0" err="1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Обла</a:t>
            </a:r>
            <a:r>
              <a:rPr lang="ru-RU" sz="14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с</a:t>
            </a:r>
            <a:r>
              <a:rPr sz="14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т</a:t>
            </a:r>
            <a:r>
              <a:rPr lang="ru-RU" sz="14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ь</a:t>
            </a:r>
            <a:r>
              <a:rPr sz="14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ru-RU" sz="14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п</a:t>
            </a:r>
            <a:r>
              <a:rPr sz="1400" b="1" dirty="0" err="1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ри</a:t>
            </a:r>
            <a:r>
              <a:rPr lang="ru-RU" sz="14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м</a:t>
            </a:r>
            <a:r>
              <a:rPr sz="1400" b="1" dirty="0" err="1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енения</a:t>
            </a:r>
            <a:r>
              <a:rPr sz="1400" b="1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:</a:t>
            </a:r>
            <a:endParaRPr sz="1400" dirty="0"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830"/>
              </a:spcBef>
            </a:pPr>
            <a:r>
              <a:rPr sz="1200">
                <a:latin typeface="Calibri" panose="020F0502020204030204" charset="0"/>
                <a:cs typeface="Calibri" panose="020F0502020204030204" charset="0"/>
                <a:sym typeface="+mn-ea"/>
              </a:rPr>
              <a:t>Самовсасывающие насосы предназначены для эксплуатации в системах</a:t>
            </a:r>
            <a:r>
              <a:rPr lang="ru-RU" sz="120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sz="1200">
                <a:latin typeface="Calibri" panose="020F0502020204030204" charset="0"/>
                <a:cs typeface="Calibri" panose="020F0502020204030204" charset="0"/>
                <a:sym typeface="+mn-ea"/>
              </a:rPr>
              <a:t>бытового водоснабжения, в т.ч. полива и орошения.</a:t>
            </a:r>
            <a:endParaRPr lang="ru-RU" altLang="en-US" sz="1200"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1475740" y="1629410"/>
            <a:ext cx="101282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 b="1" spc="35" dirty="0">
                <a:solidFill>
                  <a:srgbClr val="002060"/>
                </a:solidFill>
                <a:sym typeface="+mn-ea"/>
              </a:rPr>
              <a:t>С</a:t>
            </a:r>
            <a:r>
              <a:rPr lang="en-US" sz="1400" b="1" spc="35" dirty="0">
                <a:solidFill>
                  <a:srgbClr val="002060"/>
                </a:solidFill>
                <a:sym typeface="+mn-ea"/>
              </a:rPr>
              <a:t>ери</a:t>
            </a:r>
            <a:r>
              <a:rPr lang="ru-RU" altLang="en-US" sz="1400" b="1" spc="35" dirty="0">
                <a:solidFill>
                  <a:srgbClr val="002060"/>
                </a:solidFill>
                <a:sym typeface="+mn-ea"/>
              </a:rPr>
              <a:t>я</a:t>
            </a:r>
            <a:r>
              <a:rPr lang="en-US" sz="1400" b="1" spc="35" dirty="0">
                <a:solidFill>
                  <a:srgbClr val="002060"/>
                </a:solidFill>
                <a:sym typeface="+mn-ea"/>
              </a:rPr>
              <a:t> HT</a:t>
            </a:r>
            <a:endParaRPr lang="en-US" altLang="en-US" sz="1400" b="1" spc="35" dirty="0">
              <a:solidFill>
                <a:srgbClr val="002060"/>
              </a:solidFill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724794" y="760144"/>
            <a:ext cx="8148163" cy="3638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sz="1800" b="1" spc="35" dirty="0">
                <a:solidFill>
                  <a:srgbClr val="002060"/>
                </a:solidFill>
              </a:rPr>
              <a:t>Самовсасывающие насосы</a:t>
            </a:r>
            <a:r>
              <a:rPr lang="en-US" sz="1800" b="1" spc="35" dirty="0">
                <a:solidFill>
                  <a:srgbClr val="002060"/>
                </a:solidFill>
              </a:rPr>
              <a:t> cери</a:t>
            </a:r>
            <a:r>
              <a:rPr lang="ru-RU" sz="1800" b="1" spc="35" dirty="0">
                <a:solidFill>
                  <a:srgbClr val="002060"/>
                </a:solidFill>
              </a:rPr>
              <a:t>и</a:t>
            </a:r>
            <a:r>
              <a:rPr lang="en-US" sz="1800" b="1" spc="35" dirty="0">
                <a:solidFill>
                  <a:srgbClr val="002060"/>
                </a:solidFill>
              </a:rPr>
              <a:t> HT/HTP</a:t>
            </a:r>
            <a:endParaRPr lang="en-US" sz="1800" b="1" spc="35" dirty="0">
              <a:solidFill>
                <a:srgbClr val="002060"/>
              </a:solidFill>
            </a:endParaRPr>
          </a:p>
        </p:txBody>
      </p:sp>
      <p:sp>
        <p:nvSpPr>
          <p:cNvPr id="14" name="object 4"/>
          <p:cNvSpPr txBox="1"/>
          <p:nvPr/>
        </p:nvSpPr>
        <p:spPr>
          <a:xfrm>
            <a:off x="5220335" y="2132965"/>
            <a:ext cx="3774440" cy="1361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830"/>
              </a:spcBef>
            </a:pPr>
            <a:r>
              <a:rPr sz="1400" b="1" spc="35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</a:rPr>
              <a:t>Основные параметры:</a:t>
            </a:r>
            <a:endParaRPr sz="1400" b="1" spc="35">
              <a:solidFill>
                <a:srgbClr val="003569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280"/>
              </a:spcBef>
            </a:pPr>
            <a:r>
              <a:rPr sz="14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-</a:t>
            </a: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ru-RU"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ысота всасывания до </a:t>
            </a:r>
            <a:r>
              <a:rPr lang="ru-RU"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7</a:t>
            </a: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 метров</a:t>
            </a:r>
            <a:endParaRPr sz="1200" spc="35">
              <a:solidFill>
                <a:srgbClr val="000000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280"/>
              </a:spcBef>
            </a:pP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- </a:t>
            </a:r>
            <a:r>
              <a:rPr lang="ru-RU"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Т</a:t>
            </a: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емпература перекачиваемой жидкости до + 40°C</a:t>
            </a:r>
            <a:endParaRPr sz="1200" spc="35">
              <a:solidFill>
                <a:srgbClr val="000000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280"/>
              </a:spcBef>
            </a:pP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- Макс. рабочее давление : 6 </a:t>
            </a:r>
            <a:r>
              <a:rPr lang="ru-RU"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б</a:t>
            </a: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ар</a:t>
            </a:r>
            <a:endParaRPr sz="1200" spc="35">
              <a:solidFill>
                <a:srgbClr val="000000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280"/>
              </a:spcBef>
            </a:pP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- </a:t>
            </a:r>
            <a:r>
              <a:rPr lang="ru-RU"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К</a:t>
            </a: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олебание напряжения не более 10% от номинала</a:t>
            </a:r>
            <a:endParaRPr sz="1200" spc="35">
              <a:solidFill>
                <a:srgbClr val="000000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280"/>
              </a:spcBef>
            </a:pPr>
            <a:r>
              <a:rPr sz="1200" spc="35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</a:rPr>
              <a:t>- pH: от 6,5 до 8,5</a:t>
            </a:r>
            <a:endParaRPr sz="1200" spc="35">
              <a:solidFill>
                <a:srgbClr val="000000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5" name="object 14"/>
          <p:cNvSpPr txBox="1"/>
          <p:nvPr/>
        </p:nvSpPr>
        <p:spPr>
          <a:xfrm>
            <a:off x="539750" y="3413125"/>
            <a:ext cx="2273300" cy="66611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48260">
              <a:lnSpc>
                <a:spcPct val="100000"/>
              </a:lnSpc>
              <a:spcBef>
                <a:spcPts val="360"/>
              </a:spcBef>
              <a:tabLst>
                <a:tab pos="1393190" algn="l"/>
              </a:tabLst>
            </a:pPr>
            <a:r>
              <a:rPr sz="1200" b="1" spc="30" dirty="0">
                <a:cs typeface="Calibri" panose="020F0502020204030204"/>
              </a:rPr>
              <a:t>тип</a:t>
            </a:r>
            <a:r>
              <a:rPr sz="1200" b="1" dirty="0">
                <a:cs typeface="Calibri" panose="020F0502020204030204"/>
              </a:rPr>
              <a:t> </a:t>
            </a:r>
            <a:r>
              <a:rPr sz="1200" b="1" spc="10" dirty="0">
                <a:cs typeface="Calibri" panose="020F0502020204030204"/>
              </a:rPr>
              <a:t>продукта</a:t>
            </a:r>
            <a:r>
              <a:rPr lang="ru-RU" sz="1200" b="1" spc="10" dirty="0">
                <a:cs typeface="Calibri" panose="020F0502020204030204"/>
              </a:rPr>
              <a:t>           </a:t>
            </a:r>
            <a:r>
              <a:rPr sz="1200" b="1" spc="-10" dirty="0">
                <a:cs typeface="Calibri" panose="020F0502020204030204"/>
              </a:rPr>
              <a:t>№</a:t>
            </a:r>
            <a:r>
              <a:rPr sz="1200" b="1" spc="-80" dirty="0">
                <a:cs typeface="Calibri" panose="020F0502020204030204"/>
              </a:rPr>
              <a:t> </a:t>
            </a:r>
            <a:r>
              <a:rPr sz="1200" b="1" spc="10" dirty="0">
                <a:cs typeface="Calibri" panose="020F0502020204030204"/>
              </a:rPr>
              <a:t>продукта</a:t>
            </a:r>
            <a:endParaRPr sz="1200" dirty="0"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  <a:tabLst>
                <a:tab pos="1485265" algn="l"/>
                <a:tab pos="2135505" algn="l"/>
              </a:tabLst>
            </a:pPr>
            <a:r>
              <a:rPr sz="1200" u="sng" dirty="0">
                <a:cs typeface="Arial Unicode MS"/>
              </a:rPr>
              <a:t>  HTP 25/0.55 	</a:t>
            </a:r>
            <a:r>
              <a:rPr lang="ru-RU" sz="1200" b="1" u="sng" dirty="0" smtClean="0">
                <a:cs typeface="Arial Unicode MS"/>
              </a:rPr>
              <a:t>7996013</a:t>
            </a:r>
            <a:r>
              <a:rPr sz="1200" u="sng" dirty="0">
                <a:cs typeface="Arial Unicode MS"/>
              </a:rPr>
              <a:t> </a:t>
            </a:r>
            <a:endParaRPr sz="1200" u="sng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  <a:tabLst>
                <a:tab pos="1485265" algn="l"/>
                <a:tab pos="2135505" algn="l"/>
              </a:tabLst>
            </a:pPr>
            <a:r>
              <a:rPr sz="1200" u="sng" dirty="0">
                <a:cs typeface="Arial Unicode MS"/>
                <a:sym typeface="+mn-ea"/>
              </a:rPr>
              <a:t> HTP 25/0.</a:t>
            </a:r>
            <a:r>
              <a:rPr lang="ru-RU" sz="1200" u="sng" dirty="0">
                <a:cs typeface="Arial Unicode MS"/>
                <a:sym typeface="+mn-ea"/>
              </a:rPr>
              <a:t>7</a:t>
            </a:r>
            <a:r>
              <a:rPr sz="1200" u="sng" dirty="0">
                <a:cs typeface="Arial Unicode MS"/>
                <a:sym typeface="+mn-ea"/>
              </a:rPr>
              <a:t>5 	</a:t>
            </a:r>
            <a:r>
              <a:rPr lang="ru-RU" sz="1200" b="1" u="sng" dirty="0" smtClean="0">
                <a:cs typeface="Arial Unicode MS"/>
                <a:sym typeface="+mn-ea"/>
              </a:rPr>
              <a:t>7996014</a:t>
            </a:r>
            <a:endParaRPr lang="ru-RU" sz="1200" b="1" u="sng" dirty="0" smtClean="0">
              <a:cs typeface="Arial Unicode MS"/>
              <a:sym typeface="+mn-ea"/>
            </a:endParaRPr>
          </a:p>
        </p:txBody>
      </p:sp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242570"/>
            <a:ext cx="1651635" cy="441325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795" y="4341495"/>
            <a:ext cx="3923030" cy="2319655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3190" y="4316730"/>
            <a:ext cx="3481705" cy="2353310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/>
        </p:nvSpPr>
        <p:spPr>
          <a:xfrm>
            <a:off x="683895" y="1091565"/>
            <a:ext cx="8298180" cy="597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1400" b="1" dirty="0" err="1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Обла</a:t>
            </a:r>
            <a:r>
              <a:rPr lang="ru-RU" sz="14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с</a:t>
            </a:r>
            <a:r>
              <a:rPr sz="14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т</a:t>
            </a:r>
            <a:r>
              <a:rPr lang="ru-RU" sz="14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ь</a:t>
            </a:r>
            <a:r>
              <a:rPr sz="14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ru-RU" sz="14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п</a:t>
            </a:r>
            <a:r>
              <a:rPr sz="1400" b="1" dirty="0" err="1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ри</a:t>
            </a:r>
            <a:r>
              <a:rPr lang="ru-RU" sz="1400" b="1" dirty="0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м</a:t>
            </a:r>
            <a:r>
              <a:rPr sz="1400" b="1" dirty="0" err="1" smtClean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енения</a:t>
            </a:r>
            <a:r>
              <a:rPr sz="1400" b="1" dirty="0">
                <a:solidFill>
                  <a:srgbClr val="003569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:</a:t>
            </a:r>
            <a:endParaRPr sz="1400" dirty="0">
              <a:latin typeface="Calibri" panose="020F0502020204030204" charset="0"/>
              <a:cs typeface="Calibri" panose="020F0502020204030204" charset="0"/>
            </a:endParaRPr>
          </a:p>
          <a:p>
            <a:pPr marL="12700" algn="l">
              <a:lnSpc>
                <a:spcPct val="100000"/>
              </a:lnSpc>
              <a:spcBef>
                <a:spcPts val="830"/>
              </a:spcBef>
            </a:pPr>
            <a:r>
              <a:rPr sz="1200">
                <a:latin typeface="Calibri" panose="020F0502020204030204" charset="0"/>
                <a:cs typeface="Calibri" panose="020F0502020204030204" charset="0"/>
                <a:sym typeface="+mn-ea"/>
              </a:rPr>
              <a:t>Самовсасывающие насосы предназначены для эксплуатации в системах</a:t>
            </a:r>
            <a:r>
              <a:rPr lang="ru-RU" sz="120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sz="1200">
                <a:latin typeface="Calibri" panose="020F0502020204030204" charset="0"/>
                <a:cs typeface="Calibri" panose="020F0502020204030204" charset="0"/>
                <a:sym typeface="+mn-ea"/>
              </a:rPr>
              <a:t>бытового водоснабжения, в т.ч. полива и орошения.</a:t>
            </a:r>
            <a:endParaRPr lang="ru-RU" altLang="en-US" sz="1200"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020" y="1804035"/>
            <a:ext cx="2502535" cy="2469515"/>
          </a:xfrm>
          <a:prstGeom prst="rect">
            <a:avLst/>
          </a:prstGeom>
        </p:spPr>
      </p:pic>
      <p:sp>
        <p:nvSpPr>
          <p:cNvPr id="13" name="Текстовое поле 12"/>
          <p:cNvSpPr txBox="1"/>
          <p:nvPr/>
        </p:nvSpPr>
        <p:spPr>
          <a:xfrm>
            <a:off x="1259840" y="1689100"/>
            <a:ext cx="108394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 b="1" spc="35" dirty="0">
                <a:solidFill>
                  <a:srgbClr val="002060"/>
                </a:solidFill>
                <a:sym typeface="+mn-ea"/>
              </a:rPr>
              <a:t>С</a:t>
            </a:r>
            <a:r>
              <a:rPr lang="en-US" sz="1400" b="1" spc="35" dirty="0">
                <a:solidFill>
                  <a:srgbClr val="002060"/>
                </a:solidFill>
                <a:sym typeface="+mn-ea"/>
              </a:rPr>
              <a:t>ери</a:t>
            </a:r>
            <a:r>
              <a:rPr lang="ru-RU" altLang="en-US" sz="1400" b="1" spc="35" dirty="0">
                <a:solidFill>
                  <a:srgbClr val="002060"/>
                </a:solidFill>
                <a:sym typeface="+mn-ea"/>
              </a:rPr>
              <a:t>я</a:t>
            </a:r>
            <a:r>
              <a:rPr lang="en-US" sz="1400" b="1" spc="35" dirty="0">
                <a:solidFill>
                  <a:srgbClr val="002060"/>
                </a:solidFill>
                <a:sym typeface="+mn-ea"/>
              </a:rPr>
              <a:t> HT</a:t>
            </a:r>
            <a:r>
              <a:rPr lang="ru-RU" altLang="en-US" sz="1400" b="1" spc="35" dirty="0">
                <a:solidFill>
                  <a:srgbClr val="002060"/>
                </a:solidFill>
                <a:sym typeface="+mn-ea"/>
              </a:rPr>
              <a:t>Р</a:t>
            </a:r>
            <a:endParaRPr lang="ru-RU" altLang="en-US" sz="1400" b="1" spc="35" dirty="0">
              <a:solidFill>
                <a:srgbClr val="002060"/>
              </a:solidFill>
              <a:sym typeface="+mn-ea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200" y="1976755"/>
            <a:ext cx="1911350" cy="14306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14348" y="760144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 txBox="1"/>
          <p:nvPr/>
        </p:nvSpPr>
        <p:spPr>
          <a:xfrm>
            <a:off x="2313305" y="829310"/>
            <a:ext cx="4731385" cy="3638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kern="0" dirty="0">
                <a:solidFill>
                  <a:srgbClr val="C00000"/>
                </a:solidFill>
              </a:rPr>
              <a:t>Малый повысительный насос </a:t>
            </a:r>
            <a:endParaRPr lang="ru-RU" sz="2000" b="1" kern="0" dirty="0">
              <a:solidFill>
                <a:srgbClr val="C00000"/>
              </a:solidFill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3780155" y="4508500"/>
            <a:ext cx="461454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>
                <a:solidFill>
                  <a:srgbClr val="C00000"/>
                </a:solidFill>
                <a:latin typeface="+mj-lt"/>
                <a:cs typeface="+mj-lt"/>
                <a:sym typeface="+mn-ea"/>
              </a:rPr>
              <a:t>ТЕХНИЧЕСКИЕ ХАРАКТЕРИСТИКИ:</a:t>
            </a:r>
            <a:endParaRPr lang="ru-RU" altLang="en-US" sz="1400">
              <a:solidFill>
                <a:srgbClr val="C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Материал корпуса: чугун с катафорезным покрытием</a:t>
            </a:r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Трубное присоединение: Rp 3/4"</a:t>
            </a:r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  <a:p>
            <a:r>
              <a:rPr lang="ru-RU" altLang="en-US" sz="1400"/>
              <a:t>Температура перекачиваемой жидкости: +2 °C...+60 °C</a:t>
            </a:r>
            <a:endParaRPr lang="ru-RU" altLang="en-US" sz="1400"/>
          </a:p>
          <a:p>
            <a:r>
              <a:rPr lang="ru-RU" altLang="en-US" sz="1400"/>
              <a:t>Модельный ряд: </a:t>
            </a:r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PROMO 15-9А и PROMO 15-12А</a:t>
            </a:r>
            <a:endParaRPr lang="ru-RU" altLang="en-US" sz="1400"/>
          </a:p>
          <a:p>
            <a:r>
              <a:rPr lang="ru-RU" altLang="en-US" sz="1400"/>
              <a:t>Максимальный расход — 1,75 - 2,8 м³/ч</a:t>
            </a:r>
            <a:endParaRPr lang="ru-RU" altLang="en-US" sz="1400"/>
          </a:p>
          <a:p>
            <a:r>
              <a:rPr lang="ru-RU" altLang="en-US" sz="1400"/>
              <a:t>Максимальный напор — 9-12 м</a:t>
            </a:r>
            <a:endParaRPr lang="ru-RU" altLang="en-US" sz="1400"/>
          </a:p>
          <a:p>
            <a:r>
              <a:rPr lang="ru-RU" altLang="en-US" sz="1400"/>
              <a:t>Количество скоростей — 1.</a:t>
            </a:r>
            <a:endParaRPr lang="ru-RU" altLang="en-US" sz="1400"/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2483485" y="1628775"/>
            <a:ext cx="5957570" cy="2461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400" b="1" spc="-20" dirty="0" smtClean="0">
                <a:solidFill>
                  <a:srgbClr val="C00000"/>
                </a:solidFill>
                <a:cs typeface="Arial Unicode MS"/>
                <a:sym typeface="+mn-ea"/>
              </a:rPr>
              <a:t>Область применения:</a:t>
            </a:r>
            <a:endParaRPr lang="ru-RU" altLang="en-US" sz="1400" b="1" spc="-20" dirty="0" smtClean="0">
              <a:solidFill>
                <a:srgbClr val="C00000"/>
              </a:solidFill>
              <a:cs typeface="Arial Unicode MS"/>
              <a:sym typeface="+mn-ea"/>
            </a:endParaRPr>
          </a:p>
          <a:p>
            <a:endParaRPr lang="ru-RU" altLang="en-US" sz="1400">
              <a:solidFill>
                <a:srgbClr val="C00000"/>
              </a:solidFill>
              <a:latin typeface="+mj-lt"/>
              <a:cs typeface="+mj-lt"/>
              <a:sym typeface="+mn-ea"/>
            </a:endParaRPr>
          </a:p>
          <a:p>
            <a:pPr algn="just"/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Насосы PROMO предназначены для повышения давления в существующей системе холодного или горячего водоснабжения.</a:t>
            </a:r>
            <a:r>
              <a:rPr lang="en-US" altLang="ru-RU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 </a:t>
            </a:r>
            <a:r>
              <a:rPr lang="ru-RU" altLang="ru-RU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О</a:t>
            </a:r>
            <a:r>
              <a:rPr lang="en-US" altLang="ru-RU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ни используются для создания напора перед водонагревателями</a:t>
            </a:r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, стиральными и посудомоечными машинами, а так же для повышения напора воды в душе или в других точках водоразбора.</a:t>
            </a:r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  <a:p>
            <a:pPr algn="just"/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  <a:p>
            <a:pPr algn="just"/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Насос включается от датчика протока при расходе воды 2,5 л/мин (0,15 м3/ч). При уменьшении протока ниже этих значений, насос автоматически </a:t>
            </a:r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  <a:p>
            <a:pPr algn="just"/>
            <a:r>
              <a:rPr lang="ru-RU" altLang="en-US" sz="1400">
                <a:solidFill>
                  <a:srgbClr val="000000"/>
                </a:solidFill>
                <a:latin typeface="+mj-lt"/>
                <a:cs typeface="+mj-lt"/>
                <a:sym typeface="+mn-ea"/>
              </a:rPr>
              <a:t>отключается.</a:t>
            </a:r>
            <a:endParaRPr lang="ru-RU" altLang="en-US" sz="1400">
              <a:solidFill>
                <a:srgbClr val="000000"/>
              </a:solidFill>
              <a:latin typeface="+mj-lt"/>
              <a:cs typeface="+mj-lt"/>
              <a:sym typeface="+mn-ea"/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1043940" y="1710690"/>
            <a:ext cx="89281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ru-RU" sz="1600">
                <a:solidFill>
                  <a:srgbClr val="C00000"/>
                </a:solidFill>
              </a:rPr>
              <a:t>PROMO</a:t>
            </a:r>
            <a:endParaRPr lang="en-US" altLang="ru-RU" sz="1600">
              <a:solidFill>
                <a:srgbClr val="C00000"/>
              </a:solidFill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795" y="2060575"/>
            <a:ext cx="1267460" cy="151384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5" y="381000"/>
            <a:ext cx="1598930" cy="308610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50" y="4098925"/>
            <a:ext cx="2618740" cy="229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07250" y="692696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ject 3"/>
          <p:cNvSpPr txBox="1"/>
          <p:nvPr/>
        </p:nvSpPr>
        <p:spPr>
          <a:xfrm>
            <a:off x="323528" y="766752"/>
            <a:ext cx="8712968" cy="289823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1800" b="1" spc="15" dirty="0" smtClean="0">
                <a:solidFill>
                  <a:srgbClr val="DF7D00"/>
                </a:solidFill>
              </a:rPr>
              <a:t>Область</a:t>
            </a:r>
            <a:r>
              <a:rPr lang="ru-RU" sz="1800" b="1" spc="-50" dirty="0" smtClean="0">
                <a:solidFill>
                  <a:srgbClr val="DF7D00"/>
                </a:solidFill>
              </a:rPr>
              <a:t> </a:t>
            </a:r>
            <a:r>
              <a:rPr lang="ru-RU" sz="1800" b="1" spc="25" dirty="0">
                <a:solidFill>
                  <a:srgbClr val="DF7D00"/>
                </a:solidFill>
              </a:rPr>
              <a:t>применения</a:t>
            </a:r>
            <a:r>
              <a:rPr lang="ru-RU" sz="1800" b="1" spc="-50" dirty="0">
                <a:solidFill>
                  <a:srgbClr val="DF7D00"/>
                </a:solidFill>
              </a:rPr>
              <a:t> </a:t>
            </a:r>
            <a:r>
              <a:rPr lang="ru-RU" sz="1800" b="1" spc="5" dirty="0">
                <a:solidFill>
                  <a:srgbClr val="DF7D00"/>
                </a:solidFill>
              </a:rPr>
              <a:t>насосов</a:t>
            </a:r>
            <a:r>
              <a:rPr lang="ru-RU" sz="1800" b="1" spc="-50" dirty="0">
                <a:solidFill>
                  <a:srgbClr val="DF7D00"/>
                </a:solidFill>
              </a:rPr>
              <a:t> </a:t>
            </a:r>
            <a:r>
              <a:rPr lang="ru-RU" sz="1800" b="1" spc="10" dirty="0">
                <a:solidFill>
                  <a:srgbClr val="DF7D00"/>
                </a:solidFill>
              </a:rPr>
              <a:t>для</a:t>
            </a:r>
            <a:r>
              <a:rPr lang="ru-RU" sz="1800" b="1" spc="-50" dirty="0">
                <a:solidFill>
                  <a:srgbClr val="DF7D00"/>
                </a:solidFill>
              </a:rPr>
              <a:t> </a:t>
            </a:r>
            <a:r>
              <a:rPr lang="ru-RU" sz="1800" b="1" spc="10" dirty="0">
                <a:solidFill>
                  <a:srgbClr val="DF7D00"/>
                </a:solidFill>
              </a:rPr>
              <a:t>водоотведения</a:t>
            </a:r>
            <a:r>
              <a:rPr lang="ru-RU" sz="1800" b="1" spc="-50" dirty="0">
                <a:solidFill>
                  <a:srgbClr val="DF7D00"/>
                </a:solidFill>
              </a:rPr>
              <a:t> </a:t>
            </a:r>
            <a:r>
              <a:rPr lang="ru-RU" sz="1800" b="1" spc="50" dirty="0">
                <a:solidFill>
                  <a:srgbClr val="DF7D00"/>
                </a:solidFill>
              </a:rPr>
              <a:t>и</a:t>
            </a:r>
            <a:r>
              <a:rPr lang="ru-RU" sz="1800" b="1" spc="-50" dirty="0">
                <a:solidFill>
                  <a:srgbClr val="DF7D00"/>
                </a:solidFill>
              </a:rPr>
              <a:t> </a:t>
            </a:r>
            <a:r>
              <a:rPr lang="ru-RU" sz="1800" b="1" spc="25" dirty="0" smtClean="0">
                <a:solidFill>
                  <a:srgbClr val="DF7D00"/>
                </a:solidFill>
              </a:rPr>
              <a:t>канализации</a:t>
            </a:r>
            <a:endParaRPr lang="ru-RU" sz="1800" b="1" spc="75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436" y="1056575"/>
            <a:ext cx="8578043" cy="57490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07250" y="692696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ject 3"/>
          <p:cNvSpPr txBox="1"/>
          <p:nvPr/>
        </p:nvSpPr>
        <p:spPr>
          <a:xfrm>
            <a:off x="1043608" y="766884"/>
            <a:ext cx="6385201" cy="2895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1800" b="1" kern="0" spc="40" dirty="0">
                <a:solidFill>
                  <a:srgbClr val="DF7D00"/>
                </a:solidFill>
              </a:rPr>
              <a:t>Дренажные </a:t>
            </a:r>
            <a:r>
              <a:rPr lang="ru-RU" sz="1800" b="1" kern="0" spc="35" dirty="0">
                <a:solidFill>
                  <a:srgbClr val="DF7D00"/>
                </a:solidFill>
              </a:rPr>
              <a:t>насосы </a:t>
            </a:r>
            <a:r>
              <a:rPr lang="ru-RU" sz="1800" b="1" kern="0" dirty="0">
                <a:solidFill>
                  <a:srgbClr val="DF7D00"/>
                </a:solidFill>
              </a:rPr>
              <a:t>APV(M).06</a:t>
            </a:r>
            <a:endParaRPr lang="ru-RU" sz="1800" b="1" kern="0" dirty="0">
              <a:solidFill>
                <a:srgbClr val="DF7D00"/>
              </a:solidFill>
            </a:endParaRPr>
          </a:p>
        </p:txBody>
      </p:sp>
      <p:sp>
        <p:nvSpPr>
          <p:cNvPr id="14" name="object 7"/>
          <p:cNvSpPr txBox="1"/>
          <p:nvPr/>
        </p:nvSpPr>
        <p:spPr>
          <a:xfrm>
            <a:off x="2915920" y="1268730"/>
            <a:ext cx="5884545" cy="193865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700"/>
              </a:spcBef>
            </a:pPr>
            <a:r>
              <a:rPr sz="1300" b="1" dirty="0" err="1" smtClean="0">
                <a:solidFill>
                  <a:srgbClr val="DF7D00"/>
                </a:solidFill>
                <a:cs typeface="Calibri" panose="020F0502020204030204"/>
              </a:rPr>
              <a:t>Обла</a:t>
            </a:r>
            <a:r>
              <a:rPr lang="ru-RU" sz="1300" b="1" dirty="0" smtClean="0">
                <a:solidFill>
                  <a:srgbClr val="DF7D00"/>
                </a:solidFill>
                <a:cs typeface="Calibri" panose="020F0502020204030204"/>
              </a:rPr>
              <a:t>с</a:t>
            </a:r>
            <a:r>
              <a:rPr sz="1300" b="1" dirty="0" smtClean="0">
                <a:solidFill>
                  <a:srgbClr val="DF7D00"/>
                </a:solidFill>
                <a:cs typeface="Calibri" panose="020F0502020204030204"/>
              </a:rPr>
              <a:t>т</a:t>
            </a:r>
            <a:r>
              <a:rPr lang="ru-RU" sz="1300" b="1" dirty="0" smtClean="0">
                <a:solidFill>
                  <a:srgbClr val="DF7D00"/>
                </a:solidFill>
                <a:cs typeface="Calibri" panose="020F0502020204030204"/>
              </a:rPr>
              <a:t>ь</a:t>
            </a:r>
            <a:r>
              <a:rPr sz="1300" b="1" dirty="0" smtClean="0">
                <a:solidFill>
                  <a:srgbClr val="DF7D00"/>
                </a:solidFill>
                <a:cs typeface="Calibri" panose="020F0502020204030204"/>
              </a:rPr>
              <a:t> </a:t>
            </a:r>
            <a:r>
              <a:rPr lang="ru-RU" sz="1300" b="1" dirty="0" smtClean="0">
                <a:solidFill>
                  <a:srgbClr val="DF7D00"/>
                </a:solidFill>
                <a:cs typeface="Calibri" panose="020F0502020204030204"/>
              </a:rPr>
              <a:t>п</a:t>
            </a:r>
            <a:r>
              <a:rPr sz="1300" b="1" dirty="0" err="1" smtClean="0">
                <a:solidFill>
                  <a:srgbClr val="DF7D00"/>
                </a:solidFill>
                <a:cs typeface="Calibri" panose="020F0502020204030204"/>
              </a:rPr>
              <a:t>ри</a:t>
            </a:r>
            <a:r>
              <a:rPr lang="ru-RU" sz="1300" b="1" dirty="0" smtClean="0">
                <a:solidFill>
                  <a:srgbClr val="DF7D00"/>
                </a:solidFill>
                <a:cs typeface="Calibri" panose="020F0502020204030204"/>
              </a:rPr>
              <a:t>м</a:t>
            </a:r>
            <a:r>
              <a:rPr sz="1300" b="1" dirty="0" err="1" smtClean="0">
                <a:solidFill>
                  <a:srgbClr val="DF7D00"/>
                </a:solidFill>
                <a:cs typeface="Calibri" panose="020F0502020204030204"/>
              </a:rPr>
              <a:t>енения</a:t>
            </a:r>
            <a:r>
              <a:rPr sz="1300" b="1" dirty="0">
                <a:solidFill>
                  <a:srgbClr val="DF7D00"/>
                </a:solidFill>
                <a:cs typeface="Calibri" panose="020F0502020204030204"/>
              </a:rPr>
              <a:t>:</a:t>
            </a:r>
            <a:endParaRPr sz="1300" dirty="0">
              <a:cs typeface="Calibri" panose="020F0502020204030204"/>
            </a:endParaRPr>
          </a:p>
          <a:p>
            <a:pPr marL="192405" marR="5080" indent="-180340">
              <a:lnSpc>
                <a:spcPct val="100000"/>
              </a:lnSpc>
              <a:spcBef>
                <a:spcPts val="545"/>
              </a:spcBef>
            </a:pPr>
            <a:r>
              <a:rPr sz="1300" spc="350" dirty="0">
                <a:solidFill>
                  <a:srgbClr val="DF7D00"/>
                </a:solidFill>
                <a:cs typeface="Arial Unicode MS"/>
              </a:rPr>
              <a:t>►</a:t>
            </a:r>
            <a:r>
              <a:rPr sz="1300" spc="175" dirty="0">
                <a:solidFill>
                  <a:srgbClr val="DF7D00"/>
                </a:solidFill>
                <a:cs typeface="Arial Unicode MS"/>
              </a:rPr>
              <a:t> </a:t>
            </a:r>
            <a:r>
              <a:rPr sz="1300" spc="-10" dirty="0">
                <a:cs typeface="Arial Unicode MS"/>
              </a:rPr>
              <a:t>Погружной</a:t>
            </a:r>
            <a:r>
              <a:rPr sz="1300" spc="-60" dirty="0">
                <a:cs typeface="Arial Unicode MS"/>
              </a:rPr>
              <a:t> </a:t>
            </a:r>
            <a:r>
              <a:rPr sz="1300" spc="-35" dirty="0">
                <a:cs typeface="Arial Unicode MS"/>
              </a:rPr>
              <a:t>насос</a:t>
            </a:r>
            <a:r>
              <a:rPr sz="1300" spc="-60" dirty="0">
                <a:cs typeface="Arial Unicode MS"/>
              </a:rPr>
              <a:t> </a:t>
            </a:r>
            <a:r>
              <a:rPr lang="ru-RU" sz="1300" spc="-60" dirty="0">
                <a:cs typeface="Arial Unicode MS"/>
              </a:rPr>
              <a:t>для откачки г</a:t>
            </a:r>
            <a:r>
              <a:rPr sz="1300" dirty="0">
                <a:cs typeface="Arial Unicode MS"/>
              </a:rPr>
              <a:t>рунтовы</a:t>
            </a:r>
            <a:r>
              <a:rPr lang="ru-RU" sz="1300" dirty="0">
                <a:cs typeface="Arial Unicode MS"/>
              </a:rPr>
              <a:t>х</a:t>
            </a:r>
            <a:r>
              <a:rPr sz="1300" dirty="0">
                <a:cs typeface="Arial Unicode MS"/>
              </a:rPr>
              <a:t>, дождевы</a:t>
            </a:r>
            <a:r>
              <a:rPr lang="ru-RU" sz="1300" dirty="0">
                <a:cs typeface="Arial Unicode MS"/>
              </a:rPr>
              <a:t>х</a:t>
            </a:r>
            <a:r>
              <a:rPr sz="1300" dirty="0">
                <a:cs typeface="Arial Unicode MS"/>
              </a:rPr>
              <a:t> и очищенны</a:t>
            </a:r>
            <a:r>
              <a:rPr lang="ru-RU" sz="1300" dirty="0">
                <a:cs typeface="Arial Unicode MS"/>
              </a:rPr>
              <a:t>х</a:t>
            </a:r>
            <a:r>
              <a:rPr sz="1300" dirty="0">
                <a:cs typeface="Arial Unicode MS"/>
              </a:rPr>
              <a:t> сточны</a:t>
            </a:r>
            <a:r>
              <a:rPr lang="ru-RU" sz="1300" dirty="0">
                <a:cs typeface="Arial Unicode MS"/>
              </a:rPr>
              <a:t>х</a:t>
            </a:r>
            <a:r>
              <a:rPr sz="1300" dirty="0">
                <a:cs typeface="Arial Unicode MS"/>
              </a:rPr>
              <a:t> вод, без длинноволокнистых включений</a:t>
            </a:r>
            <a:r>
              <a:rPr lang="ru-RU" sz="1300" dirty="0">
                <a:cs typeface="Arial Unicode MS"/>
              </a:rPr>
              <a:t>, с макс. размером примесей 6мм.</a:t>
            </a:r>
            <a:endParaRPr sz="13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DF7D00"/>
                </a:solidFill>
                <a:cs typeface="Arial Unicode MS"/>
              </a:rPr>
              <a:t>►</a:t>
            </a:r>
            <a:r>
              <a:rPr sz="1300" spc="-10" dirty="0">
                <a:solidFill>
                  <a:srgbClr val="DF7D00"/>
                </a:solidFill>
                <a:cs typeface="Arial Unicode MS"/>
              </a:rPr>
              <a:t> </a:t>
            </a:r>
            <a:r>
              <a:rPr sz="1300" dirty="0">
                <a:cs typeface="Arial Unicode MS"/>
              </a:rPr>
              <a:t>Отведение воды из затапливаемых помещений.</a:t>
            </a:r>
            <a:endParaRPr sz="13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DF7D00"/>
                </a:solidFill>
                <a:cs typeface="Arial Unicode MS"/>
                <a:sym typeface="+mn-ea"/>
              </a:rPr>
              <a:t>►</a:t>
            </a:r>
            <a:r>
              <a:rPr sz="1300" dirty="0">
                <a:cs typeface="Arial Unicode MS"/>
              </a:rPr>
              <a:t>Откачивание воды из рек и прудов. обеспечение циркуляции и аэрации прудов.</a:t>
            </a:r>
            <a:endParaRPr sz="13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DF7D00"/>
                </a:solidFill>
                <a:cs typeface="Arial Unicode MS"/>
                <a:sym typeface="+mn-ea"/>
              </a:rPr>
              <a:t>►</a:t>
            </a:r>
            <a:r>
              <a:rPr sz="1300" dirty="0">
                <a:cs typeface="Arial Unicode MS"/>
              </a:rPr>
              <a:t>Строительство и промышленность.</a:t>
            </a:r>
            <a:endParaRPr sz="13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DF7D00"/>
                </a:solidFill>
                <a:cs typeface="Arial Unicode MS"/>
                <a:sym typeface="+mn-ea"/>
              </a:rPr>
              <a:t>►</a:t>
            </a:r>
            <a:r>
              <a:rPr sz="1300" dirty="0">
                <a:cs typeface="Arial Unicode MS"/>
              </a:rPr>
              <a:t> Небольшие очистные сооружения.</a:t>
            </a:r>
            <a:endParaRPr sz="13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DF7D00"/>
                </a:solidFill>
                <a:cs typeface="Arial Unicode MS"/>
                <a:sym typeface="+mn-ea"/>
              </a:rPr>
              <a:t>►</a:t>
            </a:r>
            <a:r>
              <a:rPr sz="1300" dirty="0">
                <a:cs typeface="Arial Unicode MS"/>
              </a:rPr>
              <a:t> Дренаж.</a:t>
            </a:r>
            <a:endParaRPr sz="1300" dirty="0">
              <a:cs typeface="Arial Unicode MS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795" y="1412875"/>
            <a:ext cx="1337310" cy="1900555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50" y="332740"/>
            <a:ext cx="1630045" cy="332105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50" y="4258945"/>
            <a:ext cx="4231640" cy="203200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467995" y="3827145"/>
            <a:ext cx="3741420" cy="2914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sz="1300" b="1" spc="35" dirty="0" err="1" smtClean="0">
                <a:solidFill>
                  <a:srgbClr val="DF7D00"/>
                </a:solidFill>
                <a:cs typeface="Calibri" panose="020F0502020204030204"/>
                <a:sym typeface="+mn-ea"/>
              </a:rPr>
              <a:t>Расшифровка обозначения насосов </a:t>
            </a:r>
            <a:r>
              <a:rPr lang="ru-RU" sz="1300" b="1" kern="0" dirty="0">
                <a:solidFill>
                  <a:srgbClr val="DF7D00"/>
                </a:solidFill>
                <a:sym typeface="+mn-ea"/>
              </a:rPr>
              <a:t>APV(M).06</a:t>
            </a:r>
            <a:r>
              <a:rPr lang="ru-RU" sz="1300" b="1" spc="35" dirty="0" err="1" smtClean="0">
                <a:solidFill>
                  <a:srgbClr val="DF7D00"/>
                </a:solidFill>
                <a:cs typeface="Calibri" panose="020F0502020204030204"/>
                <a:sym typeface="+mn-ea"/>
              </a:rPr>
              <a:t> </a:t>
            </a:r>
            <a:endParaRPr lang="ru-RU" sz="1300" b="1" spc="35" dirty="0" smtClean="0">
              <a:solidFill>
                <a:srgbClr val="DF7D00"/>
              </a:solidFill>
              <a:cs typeface="Calibri" panose="020F0502020204030204"/>
              <a:sym typeface="+mn-ea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4644390" y="3357245"/>
            <a:ext cx="4181475" cy="29171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lang="ru-RU" sz="1300" b="1" spc="35" dirty="0" err="1" smtClean="0">
                <a:solidFill>
                  <a:srgbClr val="DF7D00"/>
                </a:solidFill>
                <a:cs typeface="Calibri" panose="020F0502020204030204"/>
                <a:sym typeface="+mn-ea"/>
              </a:rPr>
              <a:t>Характеристики</a:t>
            </a:r>
            <a:r>
              <a:rPr sz="1300" b="1" spc="35" dirty="0">
                <a:solidFill>
                  <a:srgbClr val="DF7D00"/>
                </a:solidFill>
                <a:cs typeface="Calibri" panose="020F0502020204030204"/>
                <a:sym typeface="+mn-ea"/>
              </a:rPr>
              <a:t>:</a:t>
            </a:r>
            <a:endParaRPr sz="1300" dirty="0"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300" spc="350" dirty="0">
                <a:solidFill>
                  <a:srgbClr val="DF7D00"/>
                </a:solidFill>
                <a:cs typeface="Arial Unicode MS"/>
                <a:sym typeface="+mn-ea"/>
              </a:rPr>
              <a:t>►</a:t>
            </a:r>
            <a:r>
              <a:rPr sz="1300" spc="114" dirty="0">
                <a:solidFill>
                  <a:schemeClr val="tx1"/>
                </a:solidFill>
                <a:cs typeface="Arial Unicode MS"/>
                <a:sym typeface="+mn-ea"/>
              </a:rPr>
              <a:t>Максимальное число пусков в час</a:t>
            </a:r>
            <a:r>
              <a:rPr lang="ru-RU" sz="1300" spc="114" dirty="0">
                <a:solidFill>
                  <a:schemeClr val="tx1"/>
                </a:solidFill>
                <a:cs typeface="Arial Unicode MS"/>
                <a:sym typeface="+mn-ea"/>
              </a:rPr>
              <a:t> - 30</a:t>
            </a:r>
            <a:endParaRPr sz="1300" spc="-35" dirty="0">
              <a:solidFill>
                <a:srgbClr val="FF0000"/>
              </a:solidFill>
              <a:cs typeface="Arial Unicode MS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dirty="0">
                <a:solidFill>
                  <a:schemeClr val="tx1"/>
                </a:solidFill>
                <a:cs typeface="Arial Unicode MS"/>
              </a:rPr>
              <a:t>Тип рабочего колеса</a:t>
            </a:r>
            <a:r>
              <a:rPr lang="ru-RU" sz="1300" dirty="0">
                <a:solidFill>
                  <a:schemeClr val="tx1"/>
                </a:solidFill>
                <a:cs typeface="Arial Unicode MS"/>
              </a:rPr>
              <a:t> - открытое</a:t>
            </a:r>
            <a:endParaRPr lang="ru-RU" sz="1300" dirty="0">
              <a:solidFill>
                <a:srgbClr val="FF0000"/>
              </a:solidFill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lang="ru-RU" sz="1300" dirty="0">
                <a:solidFill>
                  <a:schemeClr val="tx1"/>
                </a:solidFill>
                <a:cs typeface="Arial Unicode MS"/>
              </a:rPr>
              <a:t>Свободный проход колеса - 6мм</a:t>
            </a:r>
            <a:endParaRPr lang="ru-RU" sz="1300" dirty="0">
              <a:solidFill>
                <a:srgbClr val="FF0000"/>
              </a:solidFill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spc="-20" dirty="0">
                <a:solidFill>
                  <a:schemeClr val="tx1"/>
                </a:solidFill>
                <a:cs typeface="Arial Unicode MS"/>
                <a:sym typeface="+mn-ea"/>
              </a:rPr>
              <a:t>Поплавковый </a:t>
            </a:r>
            <a:r>
              <a:rPr sz="1300" spc="-30" dirty="0">
                <a:solidFill>
                  <a:schemeClr val="tx1"/>
                </a:solidFill>
                <a:cs typeface="Arial Unicode MS"/>
                <a:sym typeface="+mn-ea"/>
              </a:rPr>
              <a:t>выключатель</a:t>
            </a:r>
            <a:r>
              <a:rPr sz="1300" spc="-30" dirty="0">
                <a:solidFill>
                  <a:srgbClr val="FF0000"/>
                </a:solidFill>
                <a:cs typeface="Arial Unicode MS"/>
                <a:sym typeface="+mn-ea"/>
              </a:rPr>
              <a:t> </a:t>
            </a:r>
            <a:r>
              <a:rPr lang="ru-RU" sz="1300" spc="-30" dirty="0">
                <a:solidFill>
                  <a:schemeClr val="tx1"/>
                </a:solidFill>
                <a:cs typeface="Arial Unicode MS"/>
                <a:sym typeface="+mn-ea"/>
              </a:rPr>
              <a:t>- есть</a:t>
            </a:r>
            <a:endParaRPr sz="1300" dirty="0">
              <a:solidFill>
                <a:schemeClr val="tx1"/>
              </a:solidFill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spc="185" dirty="0">
                <a:solidFill>
                  <a:schemeClr val="tx1"/>
                </a:solidFill>
                <a:cs typeface="Arial Unicode MS"/>
                <a:sym typeface="+mn-ea"/>
              </a:rPr>
              <a:t>Максимальная глубина погружения</a:t>
            </a:r>
            <a:r>
              <a:rPr lang="ru-RU" sz="1300" spc="185" dirty="0">
                <a:solidFill>
                  <a:schemeClr val="tx1"/>
                </a:solidFill>
                <a:cs typeface="Arial Unicode MS"/>
                <a:sym typeface="+mn-ea"/>
              </a:rPr>
              <a:t> - 5м</a:t>
            </a:r>
            <a:r>
              <a:rPr lang="ru-RU" sz="1300" spc="185" dirty="0">
                <a:solidFill>
                  <a:srgbClr val="FF0000"/>
                </a:solidFill>
                <a:cs typeface="Arial Unicode MS"/>
                <a:sym typeface="+mn-ea"/>
              </a:rPr>
              <a:t>.</a:t>
            </a:r>
            <a:endParaRPr sz="1300" spc="185" dirty="0">
              <a:solidFill>
                <a:srgbClr val="FF0000"/>
              </a:solidFill>
              <a:cs typeface="Arial Unicode MS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dirty="0">
                <a:solidFill>
                  <a:schemeClr val="tx1"/>
                </a:solidFill>
                <a:cs typeface="Arial Unicode MS"/>
                <a:sym typeface="+mn-ea"/>
              </a:rPr>
              <a:t>Материал рабочего колеса</a:t>
            </a:r>
            <a:r>
              <a:rPr lang="ru-RU" sz="1300" dirty="0">
                <a:solidFill>
                  <a:schemeClr val="tx1"/>
                </a:solidFill>
                <a:cs typeface="Arial Unicode MS"/>
                <a:sym typeface="+mn-ea"/>
              </a:rPr>
              <a:t> - нержавеющая сталь</a:t>
            </a:r>
            <a:endParaRPr sz="1300" dirty="0">
              <a:solidFill>
                <a:srgbClr val="FF0000"/>
              </a:solidFill>
              <a:cs typeface="Arial Unicode MS"/>
            </a:endParaRPr>
          </a:p>
          <a:p>
            <a:pPr marL="192405" marR="796925" indent="-18034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dirty="0">
                <a:cs typeface="Arial Unicode MS"/>
                <a:sym typeface="+mn-ea"/>
              </a:rPr>
              <a:t>Материал </a:t>
            </a:r>
            <a:r>
              <a:rPr lang="ru-RU" sz="1300" dirty="0">
                <a:cs typeface="Arial Unicode MS"/>
                <a:sym typeface="+mn-ea"/>
              </a:rPr>
              <a:t>корпуса - нержавеющая сталь</a:t>
            </a:r>
            <a:endParaRPr sz="1300" dirty="0">
              <a:solidFill>
                <a:srgbClr val="FF0000"/>
              </a:solidFill>
              <a:cs typeface="Arial Unicode MS"/>
            </a:endParaRPr>
          </a:p>
          <a:p>
            <a:pPr marL="192405" marR="226060" indent="-18034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spc="-45" dirty="0">
                <a:solidFill>
                  <a:schemeClr val="tx1"/>
                </a:solidFill>
                <a:cs typeface="Arial Unicode MS"/>
                <a:sym typeface="+mn-ea"/>
              </a:rPr>
              <a:t>Кабель </a:t>
            </a:r>
            <a:r>
              <a:rPr sz="1300" spc="-10" dirty="0">
                <a:solidFill>
                  <a:schemeClr val="tx1"/>
                </a:solidFill>
                <a:cs typeface="Arial Unicode MS"/>
                <a:sym typeface="+mn-ea"/>
              </a:rPr>
              <a:t>длиной </a:t>
            </a:r>
            <a:r>
              <a:rPr sz="1300" spc="-95" dirty="0">
                <a:solidFill>
                  <a:schemeClr val="tx1"/>
                </a:solidFill>
                <a:cs typeface="Arial Unicode MS"/>
                <a:sym typeface="+mn-ea"/>
              </a:rPr>
              <a:t>10 </a:t>
            </a:r>
            <a:r>
              <a:rPr sz="1300" spc="40" dirty="0">
                <a:solidFill>
                  <a:schemeClr val="tx1"/>
                </a:solidFill>
                <a:cs typeface="Arial Unicode MS"/>
                <a:sym typeface="+mn-ea"/>
              </a:rPr>
              <a:t>м </a:t>
            </a:r>
            <a:r>
              <a:rPr sz="1300" spc="-50" dirty="0">
                <a:solidFill>
                  <a:schemeClr val="tx1"/>
                </a:solidFill>
                <a:cs typeface="Arial Unicode MS"/>
                <a:sym typeface="+mn-ea"/>
              </a:rPr>
              <a:t>со </a:t>
            </a:r>
            <a:r>
              <a:rPr sz="1300" spc="-30" dirty="0">
                <a:solidFill>
                  <a:schemeClr val="tx1"/>
                </a:solidFill>
                <a:cs typeface="Arial Unicode MS"/>
                <a:sym typeface="+mn-ea"/>
              </a:rPr>
              <a:t>штекером</a:t>
            </a:r>
            <a:endParaRPr sz="1300" spc="350" dirty="0">
              <a:solidFill>
                <a:srgbClr val="FF0000"/>
              </a:solidFill>
              <a:cs typeface="Arial Unicode MS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spc="350" dirty="0">
                <a:solidFill>
                  <a:schemeClr val="tx1"/>
                </a:solidFill>
                <a:cs typeface="Arial Unicode MS"/>
                <a:sym typeface="+mn-ea"/>
              </a:rPr>
              <a:t>Диапазон температур жидкости</a:t>
            </a:r>
            <a:r>
              <a:rPr lang="ru-RU" sz="1300" spc="350" dirty="0">
                <a:solidFill>
                  <a:schemeClr val="tx1"/>
                </a:solidFill>
                <a:cs typeface="Arial Unicode MS"/>
                <a:sym typeface="+mn-ea"/>
              </a:rPr>
              <a:t>- 0 .. 40 °C / 70 °C - до 3-х мин. работы с последующим остыванием</a:t>
            </a:r>
            <a:r>
              <a:rPr sz="1300" spc="-30" dirty="0">
                <a:solidFill>
                  <a:srgbClr val="FF0000"/>
                </a:solidFill>
                <a:cs typeface="Arial Unicode MS"/>
                <a:sym typeface="+mn-ea"/>
              </a:rPr>
              <a:t>.</a:t>
            </a:r>
            <a:endParaRPr lang="ru-RU" altLang="en-US" sz="1300" dirty="0">
              <a:solidFill>
                <a:srgbClr val="FF0000"/>
              </a:solidFill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07250" y="692696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ject 3"/>
          <p:cNvSpPr txBox="1"/>
          <p:nvPr/>
        </p:nvSpPr>
        <p:spPr>
          <a:xfrm>
            <a:off x="1043608" y="766884"/>
            <a:ext cx="6385201" cy="2895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1800" b="1" kern="0" spc="40" dirty="0">
                <a:solidFill>
                  <a:srgbClr val="DF7D00"/>
                </a:solidFill>
              </a:rPr>
              <a:t>Дренажные </a:t>
            </a:r>
            <a:r>
              <a:rPr lang="ru-RU" sz="1800" b="1" kern="0" spc="35" dirty="0">
                <a:solidFill>
                  <a:srgbClr val="DF7D00"/>
                </a:solidFill>
              </a:rPr>
              <a:t>насосы </a:t>
            </a:r>
            <a:r>
              <a:rPr lang="ru-RU" sz="1800" b="1" kern="0" dirty="0">
                <a:solidFill>
                  <a:srgbClr val="DF7D00"/>
                </a:solidFill>
              </a:rPr>
              <a:t>APV V</a:t>
            </a:r>
            <a:endParaRPr lang="ru-RU" sz="1800" b="1" kern="0" dirty="0">
              <a:solidFill>
                <a:srgbClr val="DF7D00"/>
              </a:solidFill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2934335" y="2060575"/>
            <a:ext cx="5421630" cy="137604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13665">
              <a:lnSpc>
                <a:spcPct val="100000"/>
              </a:lnSpc>
              <a:spcBef>
                <a:spcPts val="700"/>
              </a:spcBef>
            </a:pPr>
            <a:r>
              <a:rPr lang="ru-RU" sz="1200" b="1" spc="80" dirty="0" smtClean="0">
                <a:solidFill>
                  <a:srgbClr val="DF7D00"/>
                </a:solidFill>
                <a:cs typeface="Calibri" panose="020F0502020204030204"/>
              </a:rPr>
              <a:t>О</a:t>
            </a:r>
            <a:r>
              <a:rPr sz="1200" b="1" spc="80" dirty="0" err="1" smtClean="0">
                <a:solidFill>
                  <a:srgbClr val="DF7D00"/>
                </a:solidFill>
                <a:cs typeface="Calibri" panose="020F0502020204030204"/>
              </a:rPr>
              <a:t>бла</a:t>
            </a:r>
            <a:r>
              <a:rPr lang="ru-RU" sz="1200" b="1" spc="80" dirty="0" smtClean="0">
                <a:solidFill>
                  <a:srgbClr val="DF7D00"/>
                </a:solidFill>
                <a:cs typeface="Calibri" panose="020F0502020204030204"/>
              </a:rPr>
              <a:t>с</a:t>
            </a:r>
            <a:r>
              <a:rPr sz="1200" b="1" spc="80" dirty="0" smtClean="0">
                <a:solidFill>
                  <a:srgbClr val="DF7D00"/>
                </a:solidFill>
                <a:cs typeface="Calibri" panose="020F0502020204030204"/>
              </a:rPr>
              <a:t>т</a:t>
            </a:r>
            <a:r>
              <a:rPr lang="ru-RU" sz="1200" b="1" spc="80" dirty="0" smtClean="0">
                <a:solidFill>
                  <a:srgbClr val="DF7D00"/>
                </a:solidFill>
                <a:cs typeface="Calibri" panose="020F0502020204030204"/>
              </a:rPr>
              <a:t>ь</a:t>
            </a:r>
            <a:r>
              <a:rPr sz="1200" b="1" spc="25" dirty="0" smtClean="0">
                <a:solidFill>
                  <a:srgbClr val="DF7D00"/>
                </a:solidFill>
                <a:cs typeface="Calibri" panose="020F0502020204030204"/>
              </a:rPr>
              <a:t> </a:t>
            </a:r>
            <a:r>
              <a:rPr lang="ru-RU" sz="1200" b="1" spc="25" dirty="0" smtClean="0">
                <a:solidFill>
                  <a:srgbClr val="DF7D00"/>
                </a:solidFill>
                <a:cs typeface="Calibri" panose="020F0502020204030204"/>
              </a:rPr>
              <a:t>п</a:t>
            </a:r>
            <a:r>
              <a:rPr sz="1200" b="1" spc="75" dirty="0" err="1" smtClean="0">
                <a:solidFill>
                  <a:srgbClr val="DF7D00"/>
                </a:solidFill>
                <a:cs typeface="Calibri" panose="020F0502020204030204"/>
              </a:rPr>
              <a:t>ри</a:t>
            </a:r>
            <a:r>
              <a:rPr lang="ru-RU" sz="1200" b="1" spc="75" dirty="0" smtClean="0">
                <a:solidFill>
                  <a:srgbClr val="DF7D00"/>
                </a:solidFill>
                <a:cs typeface="Calibri" panose="020F0502020204030204"/>
              </a:rPr>
              <a:t>м</a:t>
            </a:r>
            <a:r>
              <a:rPr sz="1200" b="1" spc="75" dirty="0" err="1" smtClean="0">
                <a:solidFill>
                  <a:srgbClr val="DF7D00"/>
                </a:solidFill>
                <a:cs typeface="Calibri" panose="020F0502020204030204"/>
              </a:rPr>
              <a:t>енения</a:t>
            </a:r>
            <a:r>
              <a:rPr sz="1200" b="1" spc="75" dirty="0">
                <a:solidFill>
                  <a:srgbClr val="DF7D00"/>
                </a:solidFill>
                <a:cs typeface="Calibri" panose="020F0502020204030204"/>
              </a:rPr>
              <a:t>:</a:t>
            </a:r>
            <a:endParaRPr sz="1200" dirty="0"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spc="350" dirty="0">
                <a:solidFill>
                  <a:srgbClr val="DF7D00"/>
                </a:solidFill>
                <a:cs typeface="Arial Unicode MS"/>
              </a:rPr>
              <a:t>►</a:t>
            </a:r>
            <a:r>
              <a:rPr sz="1200" spc="-10" dirty="0">
                <a:solidFill>
                  <a:srgbClr val="DF7D00"/>
                </a:solidFill>
                <a:cs typeface="Arial Unicode MS"/>
              </a:rPr>
              <a:t> </a:t>
            </a:r>
            <a:r>
              <a:rPr sz="1200" spc="-30" dirty="0">
                <a:cs typeface="Arial Unicode MS"/>
              </a:rPr>
              <a:t>Отведение </a:t>
            </a:r>
            <a:r>
              <a:rPr sz="1200" spc="-5" dirty="0">
                <a:cs typeface="Arial Unicode MS"/>
              </a:rPr>
              <a:t>воды из </a:t>
            </a:r>
            <a:r>
              <a:rPr sz="1200" spc="-15" dirty="0">
                <a:cs typeface="Arial Unicode MS"/>
              </a:rPr>
              <a:t>затапливаемых </a:t>
            </a:r>
            <a:r>
              <a:rPr sz="1200" spc="-10" dirty="0">
                <a:cs typeface="Arial Unicode MS"/>
              </a:rPr>
              <a:t>помещений.</a:t>
            </a:r>
            <a:endParaRPr sz="12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spc="350" dirty="0">
                <a:solidFill>
                  <a:srgbClr val="DF7D00"/>
                </a:solidFill>
                <a:cs typeface="Arial Unicode MS"/>
              </a:rPr>
              <a:t>►</a:t>
            </a:r>
            <a:r>
              <a:rPr sz="1200" spc="185" dirty="0">
                <a:solidFill>
                  <a:srgbClr val="DF7D00"/>
                </a:solidFill>
                <a:cs typeface="Arial Unicode MS"/>
              </a:rPr>
              <a:t> </a:t>
            </a:r>
            <a:r>
              <a:rPr sz="1200" spc="-20" dirty="0">
                <a:cs typeface="Arial Unicode MS"/>
              </a:rPr>
              <a:t>Откачивание</a:t>
            </a:r>
            <a:r>
              <a:rPr sz="1200" spc="-55" dirty="0">
                <a:cs typeface="Arial Unicode MS"/>
              </a:rPr>
              <a:t> </a:t>
            </a:r>
            <a:r>
              <a:rPr sz="1200" spc="-5" dirty="0">
                <a:cs typeface="Arial Unicode MS"/>
              </a:rPr>
              <a:t>воды</a:t>
            </a:r>
            <a:r>
              <a:rPr sz="1200" spc="-55" dirty="0">
                <a:cs typeface="Arial Unicode MS"/>
              </a:rPr>
              <a:t> </a:t>
            </a:r>
            <a:r>
              <a:rPr sz="1200" spc="-5" dirty="0">
                <a:cs typeface="Arial Unicode MS"/>
              </a:rPr>
              <a:t>из</a:t>
            </a:r>
            <a:r>
              <a:rPr sz="1200" spc="-55" dirty="0">
                <a:cs typeface="Arial Unicode MS"/>
              </a:rPr>
              <a:t> </a:t>
            </a:r>
            <a:r>
              <a:rPr sz="1200" spc="-5" dirty="0">
                <a:cs typeface="Arial Unicode MS"/>
              </a:rPr>
              <a:t>рек</a:t>
            </a:r>
            <a:r>
              <a:rPr sz="1200" spc="-55" dirty="0">
                <a:cs typeface="Arial Unicode MS"/>
              </a:rPr>
              <a:t> </a:t>
            </a:r>
            <a:r>
              <a:rPr sz="1200" spc="5" dirty="0">
                <a:cs typeface="Arial Unicode MS"/>
              </a:rPr>
              <a:t>и</a:t>
            </a:r>
            <a:r>
              <a:rPr sz="1200" spc="-55" dirty="0">
                <a:cs typeface="Arial Unicode MS"/>
              </a:rPr>
              <a:t> </a:t>
            </a:r>
            <a:r>
              <a:rPr sz="1200" spc="-15" dirty="0">
                <a:cs typeface="Arial Unicode MS"/>
              </a:rPr>
              <a:t>прудов.</a:t>
            </a:r>
            <a:endParaRPr sz="12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spc="350" dirty="0">
                <a:solidFill>
                  <a:srgbClr val="DF7D00"/>
                </a:solidFill>
                <a:cs typeface="Arial Unicode MS"/>
              </a:rPr>
              <a:t>►</a:t>
            </a:r>
            <a:r>
              <a:rPr sz="1200" spc="75" dirty="0">
                <a:solidFill>
                  <a:srgbClr val="DF7D00"/>
                </a:solidFill>
                <a:cs typeface="Arial Unicode MS"/>
              </a:rPr>
              <a:t> </a:t>
            </a:r>
            <a:r>
              <a:rPr lang="ru-RU" sz="1200" spc="75" dirty="0">
                <a:solidFill>
                  <a:schemeClr val="tx1"/>
                </a:solidFill>
                <a:cs typeface="Arial Unicode MS"/>
              </a:rPr>
              <a:t>Откачивание воды из котлованов, шахт, резервуаров</a:t>
            </a:r>
            <a:r>
              <a:rPr sz="1200" spc="-10" dirty="0">
                <a:solidFill>
                  <a:schemeClr val="tx1"/>
                </a:solidFill>
                <a:cs typeface="Arial Unicode MS"/>
              </a:rPr>
              <a:t>.</a:t>
            </a:r>
            <a:endParaRPr sz="1200" dirty="0">
              <a:solidFill>
                <a:schemeClr val="tx1"/>
              </a:solidFill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spc="350" dirty="0">
                <a:solidFill>
                  <a:srgbClr val="DF7D00"/>
                </a:solidFill>
                <a:cs typeface="Arial Unicode MS"/>
              </a:rPr>
              <a:t>►</a:t>
            </a:r>
            <a:r>
              <a:rPr sz="1200" spc="55" dirty="0">
                <a:solidFill>
                  <a:srgbClr val="DF7D00"/>
                </a:solidFill>
                <a:cs typeface="Arial Unicode MS"/>
              </a:rPr>
              <a:t> </a:t>
            </a:r>
            <a:r>
              <a:rPr sz="1200" spc="-25" dirty="0">
                <a:cs typeface="Arial Unicode MS"/>
              </a:rPr>
              <a:t>Небольшие </a:t>
            </a:r>
            <a:r>
              <a:rPr sz="1200" spc="-20" dirty="0">
                <a:cs typeface="Arial Unicode MS"/>
              </a:rPr>
              <a:t>очистные </a:t>
            </a:r>
            <a:r>
              <a:rPr sz="1200" spc="-25" dirty="0">
                <a:cs typeface="Arial Unicode MS"/>
              </a:rPr>
              <a:t>сооружения.</a:t>
            </a:r>
            <a:endParaRPr sz="12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spc="350" dirty="0">
                <a:solidFill>
                  <a:srgbClr val="DF7D00"/>
                </a:solidFill>
                <a:cs typeface="Arial Unicode MS"/>
              </a:rPr>
              <a:t>►</a:t>
            </a:r>
            <a:r>
              <a:rPr sz="1200" spc="5" dirty="0">
                <a:solidFill>
                  <a:srgbClr val="DF7D00"/>
                </a:solidFill>
                <a:cs typeface="Arial Unicode MS"/>
              </a:rPr>
              <a:t> </a:t>
            </a:r>
            <a:r>
              <a:rPr sz="1200" spc="-20" dirty="0">
                <a:cs typeface="Arial Unicode MS"/>
              </a:rPr>
              <a:t>Дренаж, откачка </a:t>
            </a:r>
            <a:r>
              <a:rPr sz="1200" spc="-5" dirty="0">
                <a:cs typeface="Arial Unicode MS"/>
              </a:rPr>
              <a:t>ливневых </a:t>
            </a:r>
            <a:r>
              <a:rPr sz="1200" spc="-35" dirty="0">
                <a:cs typeface="Arial Unicode MS"/>
              </a:rPr>
              <a:t>стоков.</a:t>
            </a:r>
            <a:endParaRPr sz="1200" dirty="0">
              <a:cs typeface="Arial Unicode MS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" y="2096135"/>
            <a:ext cx="1508125" cy="1753870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707390" y="1056640"/>
            <a:ext cx="8225155" cy="10394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92405" marR="575310" indent="-180340" algn="just">
              <a:lnSpc>
                <a:spcPct val="100000"/>
              </a:lnSpc>
              <a:spcBef>
                <a:spcPts val="545"/>
              </a:spcBef>
            </a:pPr>
            <a:r>
              <a:rPr sz="1200" dirty="0">
                <a:cs typeface="Arial Unicode MS"/>
                <a:sym typeface="+mn-ea"/>
              </a:rPr>
              <a:t>Насосы серии APV V с вихревым рабочим колесом типа Vortex</a:t>
            </a:r>
            <a:r>
              <a:rPr lang="ru-RU" sz="1200" dirty="0">
                <a:cs typeface="Arial Unicode MS"/>
                <a:sym typeface="+mn-ea"/>
              </a:rPr>
              <a:t>,</a:t>
            </a:r>
            <a:r>
              <a:rPr sz="1200" dirty="0">
                <a:cs typeface="Arial Unicode MS"/>
                <a:sym typeface="+mn-ea"/>
              </a:rPr>
              <a:t> вертикальным </a:t>
            </a:r>
            <a:r>
              <a:rPr lang="ru-RU" sz="1200" dirty="0">
                <a:cs typeface="Arial Unicode MS"/>
                <a:sym typeface="+mn-ea"/>
              </a:rPr>
              <a:t>н</a:t>
            </a:r>
            <a:r>
              <a:rPr sz="1200" dirty="0">
                <a:cs typeface="Arial Unicode MS"/>
                <a:sym typeface="+mn-ea"/>
              </a:rPr>
              <a:t>апорным</a:t>
            </a:r>
            <a:r>
              <a:rPr lang="ru-RU" sz="1200" dirty="0">
                <a:cs typeface="Arial Unicode MS"/>
                <a:sym typeface="+mn-ea"/>
              </a:rPr>
              <a:t> </a:t>
            </a:r>
            <a:r>
              <a:rPr sz="1200" dirty="0">
                <a:cs typeface="Arial Unicode MS"/>
                <a:sym typeface="+mn-ea"/>
              </a:rPr>
              <a:t>патрубком и сетчатым</a:t>
            </a:r>
            <a:endParaRPr sz="1200" dirty="0">
              <a:cs typeface="Arial Unicode MS"/>
              <a:sym typeface="+mn-ea"/>
            </a:endParaRPr>
          </a:p>
          <a:p>
            <a:pPr marL="192405" marR="575310" indent="-180340" algn="just">
              <a:lnSpc>
                <a:spcPct val="100000"/>
              </a:lnSpc>
              <a:spcBef>
                <a:spcPts val="545"/>
              </a:spcBef>
            </a:pPr>
            <a:r>
              <a:rPr sz="1200" dirty="0">
                <a:cs typeface="Arial Unicode MS"/>
                <a:sym typeface="+mn-ea"/>
              </a:rPr>
              <a:t>фильтром в основании</a:t>
            </a:r>
            <a:r>
              <a:rPr lang="ru-RU" sz="1200" dirty="0">
                <a:cs typeface="Arial Unicode MS"/>
                <a:sym typeface="+mn-ea"/>
              </a:rPr>
              <a:t>.</a:t>
            </a:r>
            <a:r>
              <a:rPr sz="1200" dirty="0">
                <a:cs typeface="Arial Unicode MS"/>
                <a:sym typeface="+mn-ea"/>
              </a:rPr>
              <a:t> </a:t>
            </a:r>
            <a:r>
              <a:rPr lang="ru-RU" sz="1200" dirty="0">
                <a:cs typeface="Arial Unicode MS"/>
                <a:sym typeface="+mn-ea"/>
              </a:rPr>
              <a:t>П</a:t>
            </a:r>
            <a:r>
              <a:rPr sz="1200" dirty="0">
                <a:cs typeface="Arial Unicode MS"/>
                <a:sym typeface="+mn-ea"/>
              </a:rPr>
              <a:t>редназначены для отвода бытовых и промышленных сточных вод.  Способны</a:t>
            </a:r>
            <a:endParaRPr sz="1200" dirty="0">
              <a:cs typeface="Arial Unicode MS"/>
              <a:sym typeface="+mn-ea"/>
            </a:endParaRPr>
          </a:p>
          <a:p>
            <a:pPr marL="192405" marR="575310" indent="-180340" algn="just">
              <a:lnSpc>
                <a:spcPct val="100000"/>
              </a:lnSpc>
              <a:spcBef>
                <a:spcPts val="545"/>
              </a:spcBef>
            </a:pPr>
            <a:r>
              <a:rPr sz="1200" dirty="0">
                <a:cs typeface="Arial Unicode MS"/>
                <a:sym typeface="+mn-ea"/>
              </a:rPr>
              <a:t>откачивать воду</a:t>
            </a:r>
            <a:r>
              <a:rPr lang="ru-RU" sz="1200" dirty="0">
                <a:cs typeface="Arial Unicode MS"/>
                <a:sym typeface="+mn-ea"/>
              </a:rPr>
              <a:t>,</a:t>
            </a:r>
            <a:r>
              <a:rPr sz="1200" dirty="0">
                <a:cs typeface="Arial Unicode MS"/>
                <a:sym typeface="+mn-ea"/>
              </a:rPr>
              <a:t> содержащую в себе ограниченное количество твердых включений размером </a:t>
            </a:r>
            <a:r>
              <a:rPr lang="ru-RU" sz="1200" dirty="0">
                <a:cs typeface="Arial Unicode MS"/>
                <a:sym typeface="+mn-ea"/>
              </a:rPr>
              <a:t>от 40 </a:t>
            </a:r>
            <a:r>
              <a:rPr sz="1200" dirty="0">
                <a:cs typeface="Arial Unicode MS"/>
                <a:sym typeface="+mn-ea"/>
              </a:rPr>
              <a:t>до 50 мм </a:t>
            </a:r>
            <a:r>
              <a:rPr sz="1200" spc="-155" dirty="0">
                <a:cs typeface="Arial Unicode MS"/>
                <a:sym typeface="+mn-ea"/>
              </a:rPr>
              <a:t> </a:t>
            </a:r>
            <a:r>
              <a:rPr sz="1200" spc="-20" dirty="0">
                <a:cs typeface="Arial Unicode MS"/>
                <a:sym typeface="+mn-ea"/>
              </a:rPr>
              <a:t>(в</a:t>
            </a:r>
            <a:endParaRPr sz="1200" spc="-20" dirty="0">
              <a:cs typeface="Arial Unicode MS"/>
              <a:sym typeface="+mn-ea"/>
            </a:endParaRPr>
          </a:p>
          <a:p>
            <a:pPr marL="192405" marR="575310" indent="-180340" algn="just">
              <a:lnSpc>
                <a:spcPct val="100000"/>
              </a:lnSpc>
              <a:spcBef>
                <a:spcPts val="545"/>
              </a:spcBef>
            </a:pPr>
            <a:r>
              <a:rPr sz="1200" spc="-20" dirty="0">
                <a:cs typeface="Arial Unicode MS"/>
                <a:sym typeface="+mn-ea"/>
              </a:rPr>
              <a:t>зависимости </a:t>
            </a:r>
            <a:r>
              <a:rPr sz="1200" spc="-45" dirty="0">
                <a:cs typeface="Arial Unicode MS"/>
                <a:sym typeface="+mn-ea"/>
              </a:rPr>
              <a:t>от </a:t>
            </a:r>
            <a:r>
              <a:rPr sz="1200" spc="-20" dirty="0">
                <a:cs typeface="Arial Unicode MS"/>
                <a:sym typeface="+mn-ea"/>
              </a:rPr>
              <a:t>типоразмера).</a:t>
            </a:r>
            <a:endParaRPr lang="ru-RU" altLang="en-US" sz="1200" spc="-20" dirty="0">
              <a:cs typeface="Arial Unicode MS"/>
              <a:sym typeface="+mn-ea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4572000" y="3500755"/>
            <a:ext cx="4280535" cy="31172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lang="ru-RU" sz="1300" b="1" spc="35" dirty="0" err="1" smtClean="0">
                <a:solidFill>
                  <a:srgbClr val="DF7D00"/>
                </a:solidFill>
                <a:cs typeface="Calibri" panose="020F0502020204030204"/>
                <a:sym typeface="+mn-ea"/>
              </a:rPr>
              <a:t>Характеристики</a:t>
            </a:r>
            <a:r>
              <a:rPr sz="1300" b="1" spc="35" dirty="0">
                <a:solidFill>
                  <a:srgbClr val="DF7D00"/>
                </a:solidFill>
                <a:cs typeface="Calibri" panose="020F0502020204030204"/>
                <a:sym typeface="+mn-ea"/>
              </a:rPr>
              <a:t>:</a:t>
            </a:r>
            <a:endParaRPr sz="1300" dirty="0"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300" spc="350" dirty="0">
                <a:solidFill>
                  <a:srgbClr val="DF7D00"/>
                </a:solidFill>
                <a:cs typeface="Arial Unicode MS"/>
                <a:sym typeface="+mn-ea"/>
              </a:rPr>
              <a:t>►</a:t>
            </a:r>
            <a:r>
              <a:rPr sz="1300" spc="114" dirty="0">
                <a:solidFill>
                  <a:schemeClr val="tx1"/>
                </a:solidFill>
                <a:cs typeface="Arial Unicode MS"/>
                <a:sym typeface="+mn-ea"/>
              </a:rPr>
              <a:t>Максимальное число пусков в час</a:t>
            </a:r>
            <a:r>
              <a:rPr lang="ru-RU" sz="1300" spc="114" dirty="0">
                <a:solidFill>
                  <a:schemeClr val="tx1"/>
                </a:solidFill>
                <a:cs typeface="Arial Unicode MS"/>
                <a:sym typeface="+mn-ea"/>
              </a:rPr>
              <a:t> - 30</a:t>
            </a:r>
            <a:endParaRPr sz="1300" spc="-35" dirty="0">
              <a:solidFill>
                <a:srgbClr val="FF0000"/>
              </a:solidFill>
              <a:cs typeface="Arial Unicode MS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dirty="0">
                <a:solidFill>
                  <a:schemeClr val="tx1"/>
                </a:solidFill>
                <a:cs typeface="Arial Unicode MS"/>
              </a:rPr>
              <a:t>Тип рабочего колеса</a:t>
            </a:r>
            <a:r>
              <a:rPr lang="ru-RU" sz="1300" dirty="0">
                <a:solidFill>
                  <a:schemeClr val="tx1"/>
                </a:solidFill>
                <a:cs typeface="Arial Unicode MS"/>
              </a:rPr>
              <a:t> - </a:t>
            </a:r>
            <a:r>
              <a:rPr sz="1300" dirty="0">
                <a:cs typeface="Arial Unicode MS"/>
                <a:sym typeface="+mn-ea"/>
              </a:rPr>
              <a:t>Vortex</a:t>
            </a:r>
            <a:endParaRPr lang="ru-RU" sz="1300" dirty="0">
              <a:solidFill>
                <a:srgbClr val="FF0000"/>
              </a:solidFill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lang="ru-RU" sz="1300" dirty="0">
                <a:solidFill>
                  <a:schemeClr val="tx1"/>
                </a:solidFill>
                <a:cs typeface="Arial Unicode MS"/>
              </a:rPr>
              <a:t>Свободный проход колеса - 40/45/50мм</a:t>
            </a:r>
            <a:endParaRPr lang="ru-RU" sz="1300" dirty="0">
              <a:solidFill>
                <a:srgbClr val="FF0000"/>
              </a:solidFill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spc="-20" dirty="0">
                <a:solidFill>
                  <a:schemeClr val="tx1"/>
                </a:solidFill>
                <a:cs typeface="Arial Unicode MS"/>
                <a:sym typeface="+mn-ea"/>
              </a:rPr>
              <a:t>Поплавковый </a:t>
            </a:r>
            <a:r>
              <a:rPr sz="1300" spc="-30" dirty="0">
                <a:solidFill>
                  <a:schemeClr val="tx1"/>
                </a:solidFill>
                <a:cs typeface="Arial Unicode MS"/>
                <a:sym typeface="+mn-ea"/>
              </a:rPr>
              <a:t>выключатель</a:t>
            </a:r>
            <a:r>
              <a:rPr sz="1300" spc="-30" dirty="0">
                <a:solidFill>
                  <a:srgbClr val="FF0000"/>
                </a:solidFill>
                <a:cs typeface="Arial Unicode MS"/>
                <a:sym typeface="+mn-ea"/>
              </a:rPr>
              <a:t> </a:t>
            </a:r>
            <a:r>
              <a:rPr lang="ru-RU" sz="1300" spc="-30" dirty="0">
                <a:solidFill>
                  <a:srgbClr val="FF0000"/>
                </a:solidFill>
                <a:cs typeface="Arial Unicode MS"/>
                <a:sym typeface="+mn-ea"/>
              </a:rPr>
              <a:t>- </a:t>
            </a:r>
            <a:r>
              <a:rPr lang="ru-RU" sz="1300" spc="-30" dirty="0">
                <a:solidFill>
                  <a:schemeClr val="tx1"/>
                </a:solidFill>
                <a:cs typeface="Arial Unicode MS"/>
                <a:sym typeface="+mn-ea"/>
              </a:rPr>
              <a:t>да/нет (в зависимости от исполнения)</a:t>
            </a:r>
            <a:endParaRPr sz="1300" dirty="0">
              <a:solidFill>
                <a:schemeClr val="tx1"/>
              </a:solidFill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spc="185" dirty="0">
                <a:solidFill>
                  <a:schemeClr val="tx1"/>
                </a:solidFill>
                <a:cs typeface="Arial Unicode MS"/>
                <a:sym typeface="+mn-ea"/>
              </a:rPr>
              <a:t>Максимальная глубина погружения</a:t>
            </a:r>
            <a:r>
              <a:rPr lang="ru-RU" sz="1300" spc="185" dirty="0">
                <a:solidFill>
                  <a:schemeClr val="tx1"/>
                </a:solidFill>
                <a:cs typeface="Arial Unicode MS"/>
                <a:sym typeface="+mn-ea"/>
              </a:rPr>
              <a:t> - 5м</a:t>
            </a:r>
            <a:r>
              <a:rPr lang="ru-RU" sz="1300" spc="185" dirty="0">
                <a:solidFill>
                  <a:srgbClr val="FF0000"/>
                </a:solidFill>
                <a:cs typeface="Arial Unicode MS"/>
                <a:sym typeface="+mn-ea"/>
              </a:rPr>
              <a:t>.</a:t>
            </a:r>
            <a:endParaRPr sz="1300" spc="185" dirty="0">
              <a:solidFill>
                <a:srgbClr val="FF0000"/>
              </a:solidFill>
              <a:cs typeface="Arial Unicode MS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dirty="0">
                <a:solidFill>
                  <a:schemeClr val="tx1"/>
                </a:solidFill>
                <a:cs typeface="Arial Unicode MS"/>
                <a:sym typeface="+mn-ea"/>
              </a:rPr>
              <a:t>Материал рабочего колеса</a:t>
            </a:r>
            <a:r>
              <a:rPr lang="ru-RU" sz="1300" dirty="0">
                <a:solidFill>
                  <a:schemeClr val="tx1"/>
                </a:solidFill>
                <a:cs typeface="Arial Unicode MS"/>
                <a:sym typeface="+mn-ea"/>
              </a:rPr>
              <a:t> - нержавеющая сталь</a:t>
            </a:r>
            <a:endParaRPr sz="1300" dirty="0">
              <a:solidFill>
                <a:srgbClr val="FF0000"/>
              </a:solidFill>
              <a:cs typeface="Arial Unicode MS"/>
            </a:endParaRPr>
          </a:p>
          <a:p>
            <a:pPr marL="192405" marR="796925" indent="-18034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dirty="0">
                <a:cs typeface="Arial Unicode MS"/>
                <a:sym typeface="+mn-ea"/>
              </a:rPr>
              <a:t>Материал </a:t>
            </a:r>
            <a:r>
              <a:rPr lang="ru-RU" sz="1300" dirty="0">
                <a:cs typeface="Arial Unicode MS"/>
                <a:sym typeface="+mn-ea"/>
              </a:rPr>
              <a:t>корпуса - нержавеющая сталь</a:t>
            </a:r>
            <a:endParaRPr sz="1300" dirty="0">
              <a:solidFill>
                <a:srgbClr val="FF0000"/>
              </a:solidFill>
              <a:cs typeface="Arial Unicode MS"/>
            </a:endParaRPr>
          </a:p>
          <a:p>
            <a:pPr marL="192405" marR="226060" indent="-18034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spc="-45" dirty="0">
                <a:solidFill>
                  <a:schemeClr val="tx1"/>
                </a:solidFill>
                <a:cs typeface="Arial Unicode MS"/>
                <a:sym typeface="+mn-ea"/>
              </a:rPr>
              <a:t>Кабель </a:t>
            </a:r>
            <a:r>
              <a:rPr sz="1300" spc="-10" dirty="0">
                <a:solidFill>
                  <a:schemeClr val="tx1"/>
                </a:solidFill>
                <a:cs typeface="Arial Unicode MS"/>
                <a:sym typeface="+mn-ea"/>
              </a:rPr>
              <a:t>длиной </a:t>
            </a:r>
            <a:r>
              <a:rPr sz="1300" spc="-95" dirty="0">
                <a:solidFill>
                  <a:schemeClr val="tx1"/>
                </a:solidFill>
                <a:cs typeface="Arial Unicode MS"/>
                <a:sym typeface="+mn-ea"/>
              </a:rPr>
              <a:t>10 </a:t>
            </a:r>
            <a:r>
              <a:rPr sz="1300" spc="40" dirty="0">
                <a:solidFill>
                  <a:schemeClr val="tx1"/>
                </a:solidFill>
                <a:cs typeface="Arial Unicode MS"/>
                <a:sym typeface="+mn-ea"/>
              </a:rPr>
              <a:t>м </a:t>
            </a:r>
            <a:r>
              <a:rPr sz="1300" spc="-50" dirty="0">
                <a:solidFill>
                  <a:schemeClr val="tx1"/>
                </a:solidFill>
                <a:cs typeface="Arial Unicode MS"/>
                <a:sym typeface="+mn-ea"/>
              </a:rPr>
              <a:t>со </a:t>
            </a:r>
            <a:r>
              <a:rPr sz="1300" spc="-30" dirty="0">
                <a:solidFill>
                  <a:schemeClr val="tx1"/>
                </a:solidFill>
                <a:cs typeface="Arial Unicode MS"/>
                <a:sym typeface="+mn-ea"/>
              </a:rPr>
              <a:t>штекером</a:t>
            </a:r>
            <a:endParaRPr sz="1300" spc="350" dirty="0">
              <a:solidFill>
                <a:srgbClr val="FF0000"/>
              </a:solidFill>
              <a:cs typeface="Arial Unicode MS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spc="350" dirty="0">
                <a:solidFill>
                  <a:schemeClr val="tx1"/>
                </a:solidFill>
                <a:cs typeface="Arial Unicode MS"/>
                <a:sym typeface="+mn-ea"/>
              </a:rPr>
              <a:t>Диапазон температур жидкости</a:t>
            </a:r>
            <a:r>
              <a:rPr lang="ru-RU" sz="1300" spc="350" dirty="0">
                <a:solidFill>
                  <a:schemeClr val="tx1"/>
                </a:solidFill>
                <a:cs typeface="Arial Unicode MS"/>
                <a:sym typeface="+mn-ea"/>
              </a:rPr>
              <a:t>- 0 .. 40 °C / 70 °C - до 3-х мин. работы с последующим остыванием</a:t>
            </a:r>
            <a:r>
              <a:rPr sz="1300" spc="-30" dirty="0">
                <a:solidFill>
                  <a:srgbClr val="FF0000"/>
                </a:solidFill>
                <a:cs typeface="Arial Unicode MS"/>
                <a:sym typeface="+mn-ea"/>
              </a:rPr>
              <a:t>.</a:t>
            </a:r>
            <a:endParaRPr lang="ru-RU" altLang="en-US" sz="1300" dirty="0">
              <a:solidFill>
                <a:srgbClr val="FF0000"/>
              </a:solidFill>
              <a:cs typeface="Arial Unicode MS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350" y="4077335"/>
            <a:ext cx="3025140" cy="272034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2051685" y="3789045"/>
            <a:ext cx="2188845" cy="2914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ru-RU" sz="1300" b="1" spc="35" dirty="0" err="1" smtClean="0">
                <a:solidFill>
                  <a:srgbClr val="DF7D00"/>
                </a:solidFill>
                <a:cs typeface="Calibri" panose="020F0502020204030204"/>
                <a:sym typeface="+mn-ea"/>
              </a:rPr>
              <a:t>Миним. размер приямка</a:t>
            </a:r>
            <a:endParaRPr lang="ru-RU" altLang="ru-RU" sz="1300" b="1" spc="35" dirty="0" err="1" smtClean="0">
              <a:solidFill>
                <a:srgbClr val="DF7D00"/>
              </a:solidFill>
              <a:cs typeface="Calibri" panose="020F0502020204030204"/>
              <a:sym typeface="+mn-ea"/>
            </a:endParaRPr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0" y="332740"/>
            <a:ext cx="1630045" cy="332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07250" y="692696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ject 3"/>
          <p:cNvSpPr txBox="1"/>
          <p:nvPr/>
        </p:nvSpPr>
        <p:spPr>
          <a:xfrm>
            <a:off x="1043608" y="766884"/>
            <a:ext cx="6385201" cy="2895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1800" b="1" kern="0" spc="40" dirty="0">
                <a:solidFill>
                  <a:srgbClr val="DF7D00"/>
                </a:solidFill>
              </a:rPr>
              <a:t>Дренажные </a:t>
            </a:r>
            <a:r>
              <a:rPr lang="ru-RU" sz="1800" b="1" kern="0" spc="35" dirty="0">
                <a:solidFill>
                  <a:srgbClr val="DF7D00"/>
                </a:solidFill>
              </a:rPr>
              <a:t>насосы </a:t>
            </a:r>
            <a:r>
              <a:rPr lang="en-US" altLang="ru-RU" sz="1800" b="1" kern="0" spc="60" dirty="0">
                <a:solidFill>
                  <a:srgbClr val="DF7D00"/>
                </a:solidFill>
              </a:rPr>
              <a:t>APV G</a:t>
            </a:r>
            <a:r>
              <a:rPr lang="ru-RU" sz="1800" b="1" kern="0" spc="25" dirty="0" smtClean="0">
                <a:solidFill>
                  <a:srgbClr val="DF7D00"/>
                </a:solidFill>
              </a:rPr>
              <a:t> </a:t>
            </a:r>
            <a:endParaRPr lang="ru-RU" sz="1800" b="1" kern="0" spc="30" dirty="0">
              <a:solidFill>
                <a:srgbClr val="DF7D00"/>
              </a:solidFill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" y="2096135"/>
            <a:ext cx="1572895" cy="1829435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781050" y="1207770"/>
            <a:ext cx="7748905" cy="6915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300" dirty="0"/>
              <a:t>Насосы серии APV G предназначены для отвода бытовых и промышленных сточных вод. Способны откачивать воду, содержащую в себе ограниченное количество твердых включений размером до 80 мм. Насосы APV G оснащены </a:t>
            </a:r>
            <a:r>
              <a:rPr lang="ru-RU" altLang="en-US" sz="1300" dirty="0" err="1"/>
              <a:t>режищим</a:t>
            </a:r>
            <a:r>
              <a:rPr lang="ru-RU" altLang="en-US" sz="1300" dirty="0"/>
              <a:t> механизмом. </a:t>
            </a:r>
            <a:endParaRPr lang="ru-RU" altLang="en-US" sz="1300" dirty="0"/>
          </a:p>
        </p:txBody>
      </p:sp>
      <p:sp>
        <p:nvSpPr>
          <p:cNvPr id="12" name="object 3"/>
          <p:cNvSpPr txBox="1"/>
          <p:nvPr/>
        </p:nvSpPr>
        <p:spPr>
          <a:xfrm>
            <a:off x="2934335" y="2060575"/>
            <a:ext cx="5421630" cy="148399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13665">
              <a:lnSpc>
                <a:spcPct val="100000"/>
              </a:lnSpc>
              <a:spcBef>
                <a:spcPts val="700"/>
              </a:spcBef>
            </a:pPr>
            <a:r>
              <a:rPr lang="ru-RU" sz="1300" b="1" spc="80" dirty="0" smtClean="0">
                <a:solidFill>
                  <a:srgbClr val="DF7D00"/>
                </a:solidFill>
                <a:cs typeface="Calibri" panose="020F0502020204030204"/>
              </a:rPr>
              <a:t>О</a:t>
            </a:r>
            <a:r>
              <a:rPr sz="1300" b="1" spc="80" dirty="0" err="1" smtClean="0">
                <a:solidFill>
                  <a:srgbClr val="DF7D00"/>
                </a:solidFill>
                <a:cs typeface="Calibri" panose="020F0502020204030204"/>
              </a:rPr>
              <a:t>бла</a:t>
            </a:r>
            <a:r>
              <a:rPr lang="ru-RU" sz="1300" b="1" spc="80" dirty="0" smtClean="0">
                <a:solidFill>
                  <a:srgbClr val="DF7D00"/>
                </a:solidFill>
                <a:cs typeface="Calibri" panose="020F0502020204030204"/>
              </a:rPr>
              <a:t>с</a:t>
            </a:r>
            <a:r>
              <a:rPr sz="1300" b="1" spc="80" dirty="0" smtClean="0">
                <a:solidFill>
                  <a:srgbClr val="DF7D00"/>
                </a:solidFill>
                <a:cs typeface="Calibri" panose="020F0502020204030204"/>
              </a:rPr>
              <a:t>т</a:t>
            </a:r>
            <a:r>
              <a:rPr lang="ru-RU" sz="1300" b="1" spc="80" dirty="0" smtClean="0">
                <a:solidFill>
                  <a:srgbClr val="DF7D00"/>
                </a:solidFill>
                <a:cs typeface="Calibri" panose="020F0502020204030204"/>
              </a:rPr>
              <a:t>ь</a:t>
            </a:r>
            <a:r>
              <a:rPr sz="1300" b="1" spc="25" dirty="0" smtClean="0">
                <a:solidFill>
                  <a:srgbClr val="DF7D00"/>
                </a:solidFill>
                <a:cs typeface="Calibri" panose="020F0502020204030204"/>
              </a:rPr>
              <a:t> </a:t>
            </a:r>
            <a:r>
              <a:rPr lang="ru-RU" sz="1300" b="1" spc="25" dirty="0" smtClean="0">
                <a:solidFill>
                  <a:srgbClr val="DF7D00"/>
                </a:solidFill>
                <a:cs typeface="Calibri" panose="020F0502020204030204"/>
              </a:rPr>
              <a:t>п</a:t>
            </a:r>
            <a:r>
              <a:rPr sz="1300" b="1" spc="75" dirty="0" err="1" smtClean="0">
                <a:solidFill>
                  <a:srgbClr val="DF7D00"/>
                </a:solidFill>
                <a:cs typeface="Calibri" panose="020F0502020204030204"/>
              </a:rPr>
              <a:t>ри</a:t>
            </a:r>
            <a:r>
              <a:rPr lang="ru-RU" sz="1300" b="1" spc="75" dirty="0" smtClean="0">
                <a:solidFill>
                  <a:srgbClr val="DF7D00"/>
                </a:solidFill>
                <a:cs typeface="Calibri" panose="020F0502020204030204"/>
              </a:rPr>
              <a:t>м</a:t>
            </a:r>
            <a:r>
              <a:rPr sz="1300" b="1" spc="75" dirty="0" err="1" smtClean="0">
                <a:solidFill>
                  <a:srgbClr val="DF7D00"/>
                </a:solidFill>
                <a:cs typeface="Calibri" panose="020F0502020204030204"/>
              </a:rPr>
              <a:t>енения</a:t>
            </a:r>
            <a:r>
              <a:rPr sz="1300" b="1" spc="75" dirty="0">
                <a:solidFill>
                  <a:srgbClr val="DF7D00"/>
                </a:solidFill>
                <a:cs typeface="Calibri" panose="020F0502020204030204"/>
              </a:rPr>
              <a:t>:</a:t>
            </a:r>
            <a:endParaRPr sz="1400" dirty="0"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400" spc="350" dirty="0">
                <a:solidFill>
                  <a:srgbClr val="DF7D00"/>
                </a:solidFill>
                <a:cs typeface="Arial Unicode MS"/>
              </a:rPr>
              <a:t>►</a:t>
            </a:r>
            <a:r>
              <a:rPr sz="1400" spc="-10" dirty="0">
                <a:solidFill>
                  <a:srgbClr val="DF7D00"/>
                </a:solidFill>
                <a:cs typeface="Arial Unicode MS"/>
              </a:rPr>
              <a:t> </a:t>
            </a:r>
            <a:r>
              <a:rPr sz="1300" spc="-30" dirty="0">
                <a:cs typeface="Arial Unicode MS"/>
              </a:rPr>
              <a:t>Отведение </a:t>
            </a:r>
            <a:r>
              <a:rPr sz="1300" spc="-5" dirty="0">
                <a:cs typeface="Arial Unicode MS"/>
              </a:rPr>
              <a:t>воды из </a:t>
            </a:r>
            <a:r>
              <a:rPr sz="1300" spc="-15" dirty="0">
                <a:cs typeface="Arial Unicode MS"/>
              </a:rPr>
              <a:t>затапливаемых </a:t>
            </a:r>
            <a:r>
              <a:rPr sz="1300" spc="-10" dirty="0">
                <a:cs typeface="Arial Unicode MS"/>
              </a:rPr>
              <a:t>помещений.</a:t>
            </a:r>
            <a:endParaRPr sz="13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DF7D00"/>
                </a:solidFill>
                <a:cs typeface="Arial Unicode MS"/>
              </a:rPr>
              <a:t>►</a:t>
            </a:r>
            <a:r>
              <a:rPr sz="1300" spc="185" dirty="0">
                <a:solidFill>
                  <a:srgbClr val="DF7D00"/>
                </a:solidFill>
                <a:cs typeface="Arial Unicode MS"/>
              </a:rPr>
              <a:t> </a:t>
            </a:r>
            <a:r>
              <a:rPr sz="1300" spc="-20" dirty="0">
                <a:cs typeface="Arial Unicode MS"/>
              </a:rPr>
              <a:t>Откачивание</a:t>
            </a:r>
            <a:r>
              <a:rPr sz="1300" spc="-55" dirty="0">
                <a:cs typeface="Arial Unicode MS"/>
              </a:rPr>
              <a:t> </a:t>
            </a:r>
            <a:r>
              <a:rPr sz="1300" spc="-5" dirty="0">
                <a:cs typeface="Arial Unicode MS"/>
              </a:rPr>
              <a:t>воды</a:t>
            </a:r>
            <a:r>
              <a:rPr sz="1300" spc="-55" dirty="0">
                <a:cs typeface="Arial Unicode MS"/>
              </a:rPr>
              <a:t> </a:t>
            </a:r>
            <a:r>
              <a:rPr sz="1300" spc="-5" dirty="0">
                <a:cs typeface="Arial Unicode MS"/>
              </a:rPr>
              <a:t>из</a:t>
            </a:r>
            <a:r>
              <a:rPr sz="1300" spc="-55" dirty="0">
                <a:cs typeface="Arial Unicode MS"/>
              </a:rPr>
              <a:t> </a:t>
            </a:r>
            <a:r>
              <a:rPr sz="1300" spc="-5" dirty="0">
                <a:cs typeface="Arial Unicode MS"/>
              </a:rPr>
              <a:t>рек</a:t>
            </a:r>
            <a:r>
              <a:rPr sz="1300" spc="-55" dirty="0">
                <a:cs typeface="Arial Unicode MS"/>
              </a:rPr>
              <a:t> </a:t>
            </a:r>
            <a:r>
              <a:rPr sz="1300" spc="5" dirty="0">
                <a:cs typeface="Arial Unicode MS"/>
              </a:rPr>
              <a:t>и</a:t>
            </a:r>
            <a:r>
              <a:rPr sz="1300" spc="-55" dirty="0">
                <a:cs typeface="Arial Unicode MS"/>
              </a:rPr>
              <a:t> </a:t>
            </a:r>
            <a:r>
              <a:rPr sz="1300" spc="-15" dirty="0">
                <a:cs typeface="Arial Unicode MS"/>
              </a:rPr>
              <a:t>прудов.</a:t>
            </a:r>
            <a:endParaRPr sz="13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DF7D00"/>
                </a:solidFill>
                <a:cs typeface="Arial Unicode MS"/>
              </a:rPr>
              <a:t>►</a:t>
            </a:r>
            <a:r>
              <a:rPr sz="1300" spc="75" dirty="0">
                <a:solidFill>
                  <a:srgbClr val="DF7D00"/>
                </a:solidFill>
                <a:cs typeface="Arial Unicode MS"/>
              </a:rPr>
              <a:t> </a:t>
            </a:r>
            <a:r>
              <a:rPr lang="ru-RU" sz="1300" spc="75" dirty="0">
                <a:solidFill>
                  <a:schemeClr val="tx1"/>
                </a:solidFill>
                <a:cs typeface="Arial Unicode MS"/>
              </a:rPr>
              <a:t>Откачивание воды из котлованов, шахт, резервуаров</a:t>
            </a:r>
            <a:r>
              <a:rPr sz="1300" spc="-10" dirty="0">
                <a:solidFill>
                  <a:schemeClr val="tx1"/>
                </a:solidFill>
                <a:cs typeface="Arial Unicode MS"/>
              </a:rPr>
              <a:t>.</a:t>
            </a:r>
            <a:endParaRPr sz="1300" dirty="0">
              <a:solidFill>
                <a:schemeClr val="tx1"/>
              </a:solidFill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DF7D00"/>
                </a:solidFill>
                <a:cs typeface="Arial Unicode MS"/>
              </a:rPr>
              <a:t>►</a:t>
            </a:r>
            <a:r>
              <a:rPr sz="1300" spc="55" dirty="0">
                <a:solidFill>
                  <a:srgbClr val="DF7D00"/>
                </a:solidFill>
                <a:cs typeface="Arial Unicode MS"/>
              </a:rPr>
              <a:t> </a:t>
            </a:r>
            <a:r>
              <a:rPr sz="1300" spc="-25" dirty="0">
                <a:cs typeface="Arial Unicode MS"/>
              </a:rPr>
              <a:t>Небольшие </a:t>
            </a:r>
            <a:r>
              <a:rPr sz="1300" spc="-20" dirty="0">
                <a:cs typeface="Arial Unicode MS"/>
              </a:rPr>
              <a:t>очистные </a:t>
            </a:r>
            <a:r>
              <a:rPr sz="1300" spc="-25" dirty="0">
                <a:cs typeface="Arial Unicode MS"/>
              </a:rPr>
              <a:t>сооружения.</a:t>
            </a:r>
            <a:endParaRPr sz="13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DF7D00"/>
                </a:solidFill>
                <a:cs typeface="Arial Unicode MS"/>
              </a:rPr>
              <a:t>►</a:t>
            </a:r>
            <a:r>
              <a:rPr sz="1300" spc="5" dirty="0">
                <a:solidFill>
                  <a:srgbClr val="DF7D00"/>
                </a:solidFill>
                <a:cs typeface="Arial Unicode MS"/>
              </a:rPr>
              <a:t> </a:t>
            </a:r>
            <a:r>
              <a:rPr sz="1300" spc="-20" dirty="0">
                <a:cs typeface="Arial Unicode MS"/>
              </a:rPr>
              <a:t>Дренаж, откачка </a:t>
            </a:r>
            <a:r>
              <a:rPr sz="1300" spc="-5" dirty="0">
                <a:cs typeface="Arial Unicode MS"/>
              </a:rPr>
              <a:t>ливневых </a:t>
            </a:r>
            <a:r>
              <a:rPr sz="1300" spc="-35" dirty="0">
                <a:cs typeface="Arial Unicode MS"/>
              </a:rPr>
              <a:t>стоков.</a:t>
            </a:r>
            <a:endParaRPr sz="1300" dirty="0">
              <a:cs typeface="Arial Unicode MS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3996055" y="3760470"/>
            <a:ext cx="4991735" cy="27171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lang="ru-RU" sz="1300" b="1" spc="35" dirty="0" err="1" smtClean="0">
                <a:solidFill>
                  <a:srgbClr val="DF7D00"/>
                </a:solidFill>
                <a:cs typeface="Calibri" panose="020F0502020204030204"/>
                <a:sym typeface="+mn-ea"/>
              </a:rPr>
              <a:t>Характеристики</a:t>
            </a:r>
            <a:r>
              <a:rPr sz="1300" b="1" spc="35" dirty="0">
                <a:solidFill>
                  <a:srgbClr val="DF7D00"/>
                </a:solidFill>
                <a:cs typeface="Calibri" panose="020F0502020204030204"/>
                <a:sym typeface="+mn-ea"/>
              </a:rPr>
              <a:t>:</a:t>
            </a:r>
            <a:endParaRPr sz="1300" dirty="0"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300" spc="350" dirty="0">
                <a:solidFill>
                  <a:srgbClr val="DF7D00"/>
                </a:solidFill>
                <a:cs typeface="Arial Unicode MS"/>
                <a:sym typeface="+mn-ea"/>
              </a:rPr>
              <a:t>►</a:t>
            </a:r>
            <a:r>
              <a:rPr sz="1300" spc="114" dirty="0">
                <a:solidFill>
                  <a:schemeClr val="tx1"/>
                </a:solidFill>
                <a:cs typeface="Arial Unicode MS"/>
                <a:sym typeface="+mn-ea"/>
              </a:rPr>
              <a:t>Максимальное число пусков в час</a:t>
            </a:r>
            <a:r>
              <a:rPr lang="ru-RU" sz="1300" spc="114" dirty="0">
                <a:solidFill>
                  <a:schemeClr val="tx1"/>
                </a:solidFill>
                <a:cs typeface="Arial Unicode MS"/>
                <a:sym typeface="+mn-ea"/>
              </a:rPr>
              <a:t> - 30</a:t>
            </a:r>
            <a:endParaRPr sz="1300" spc="-35" dirty="0">
              <a:solidFill>
                <a:srgbClr val="FF0000"/>
              </a:solidFill>
              <a:cs typeface="Arial Unicode MS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dirty="0">
                <a:solidFill>
                  <a:schemeClr val="tx1"/>
                </a:solidFill>
                <a:cs typeface="Arial Unicode MS"/>
              </a:rPr>
              <a:t>Тип рабочего колеса</a:t>
            </a:r>
            <a:r>
              <a:rPr lang="ru-RU" sz="1300" dirty="0">
                <a:solidFill>
                  <a:schemeClr val="tx1"/>
                </a:solidFill>
                <a:cs typeface="Arial Unicode MS"/>
              </a:rPr>
              <a:t> - </a:t>
            </a:r>
            <a:r>
              <a:rPr sz="1300" dirty="0">
                <a:cs typeface="Arial Unicode MS"/>
                <a:sym typeface="+mn-ea"/>
              </a:rPr>
              <a:t>полуоткрытое с режущим механизмом</a:t>
            </a:r>
            <a:endParaRPr sz="1300" dirty="0">
              <a:cs typeface="Arial Unicode MS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lang="ru-RU" sz="1300" dirty="0">
                <a:solidFill>
                  <a:schemeClr val="tx1"/>
                </a:solidFill>
                <a:cs typeface="Arial Unicode MS"/>
              </a:rPr>
              <a:t>Свободный проход колеса - 40/45/50мм</a:t>
            </a:r>
            <a:endParaRPr lang="ru-RU" sz="1300" dirty="0">
              <a:solidFill>
                <a:srgbClr val="FF0000"/>
              </a:solidFill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spc="-20" dirty="0">
                <a:solidFill>
                  <a:schemeClr val="tx1"/>
                </a:solidFill>
                <a:cs typeface="Arial Unicode MS"/>
                <a:sym typeface="+mn-ea"/>
              </a:rPr>
              <a:t>Поплавковый </a:t>
            </a:r>
            <a:r>
              <a:rPr sz="1300" spc="-30" dirty="0">
                <a:solidFill>
                  <a:schemeClr val="tx1"/>
                </a:solidFill>
                <a:cs typeface="Arial Unicode MS"/>
                <a:sym typeface="+mn-ea"/>
              </a:rPr>
              <a:t>выключатель</a:t>
            </a:r>
            <a:r>
              <a:rPr sz="1300" spc="-30" dirty="0">
                <a:solidFill>
                  <a:srgbClr val="FF0000"/>
                </a:solidFill>
                <a:cs typeface="Arial Unicode MS"/>
                <a:sym typeface="+mn-ea"/>
              </a:rPr>
              <a:t> </a:t>
            </a:r>
            <a:r>
              <a:rPr lang="ru-RU" sz="1300" spc="-30" dirty="0">
                <a:solidFill>
                  <a:srgbClr val="FF0000"/>
                </a:solidFill>
                <a:cs typeface="Arial Unicode MS"/>
                <a:sym typeface="+mn-ea"/>
              </a:rPr>
              <a:t>- </a:t>
            </a:r>
            <a:r>
              <a:rPr lang="ru-RU" sz="1300" spc="-30" dirty="0">
                <a:solidFill>
                  <a:schemeClr val="tx1"/>
                </a:solidFill>
                <a:cs typeface="Arial Unicode MS"/>
                <a:sym typeface="+mn-ea"/>
              </a:rPr>
              <a:t>да/нет (в зависимости от исполнения)</a:t>
            </a:r>
            <a:endParaRPr sz="1300" dirty="0">
              <a:solidFill>
                <a:schemeClr val="tx1"/>
              </a:solidFill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spc="185" dirty="0">
                <a:solidFill>
                  <a:schemeClr val="tx1"/>
                </a:solidFill>
                <a:cs typeface="Arial Unicode MS"/>
                <a:sym typeface="+mn-ea"/>
              </a:rPr>
              <a:t>Максимальная глубина погружения</a:t>
            </a:r>
            <a:r>
              <a:rPr lang="ru-RU" sz="1300" spc="185" dirty="0">
                <a:solidFill>
                  <a:schemeClr val="tx1"/>
                </a:solidFill>
                <a:cs typeface="Arial Unicode MS"/>
                <a:sym typeface="+mn-ea"/>
              </a:rPr>
              <a:t> - 5м</a:t>
            </a:r>
            <a:r>
              <a:rPr lang="ru-RU" sz="1300" spc="185" dirty="0">
                <a:solidFill>
                  <a:srgbClr val="FF0000"/>
                </a:solidFill>
                <a:cs typeface="Arial Unicode MS"/>
                <a:sym typeface="+mn-ea"/>
              </a:rPr>
              <a:t>.</a:t>
            </a:r>
            <a:endParaRPr sz="1300" spc="185" dirty="0">
              <a:solidFill>
                <a:srgbClr val="FF0000"/>
              </a:solidFill>
              <a:cs typeface="Arial Unicode MS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dirty="0">
                <a:solidFill>
                  <a:schemeClr val="tx1"/>
                </a:solidFill>
                <a:cs typeface="Arial Unicode MS"/>
                <a:sym typeface="+mn-ea"/>
              </a:rPr>
              <a:t>Материал рабочего колеса</a:t>
            </a:r>
            <a:r>
              <a:rPr lang="ru-RU" sz="1300" dirty="0">
                <a:solidFill>
                  <a:schemeClr val="tx1"/>
                </a:solidFill>
                <a:cs typeface="Arial Unicode MS"/>
                <a:sym typeface="+mn-ea"/>
              </a:rPr>
              <a:t> - нержавеющая сталь</a:t>
            </a:r>
            <a:endParaRPr sz="1300" dirty="0">
              <a:solidFill>
                <a:srgbClr val="FF0000"/>
              </a:solidFill>
              <a:cs typeface="Arial Unicode MS"/>
            </a:endParaRPr>
          </a:p>
          <a:p>
            <a:pPr marL="192405" marR="796925" indent="-18034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dirty="0">
                <a:cs typeface="Arial Unicode MS"/>
                <a:sym typeface="+mn-ea"/>
              </a:rPr>
              <a:t>Материал </a:t>
            </a:r>
            <a:r>
              <a:rPr lang="ru-RU" sz="1300" dirty="0">
                <a:cs typeface="Arial Unicode MS"/>
                <a:sym typeface="+mn-ea"/>
              </a:rPr>
              <a:t>корпуса - нержавеющая сталь</a:t>
            </a:r>
            <a:endParaRPr sz="1300" dirty="0">
              <a:solidFill>
                <a:srgbClr val="FF0000"/>
              </a:solidFill>
              <a:cs typeface="Arial Unicode MS"/>
            </a:endParaRPr>
          </a:p>
          <a:p>
            <a:pPr marL="192405" marR="226060" indent="-18034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spc="-45" dirty="0">
                <a:solidFill>
                  <a:schemeClr val="tx1"/>
                </a:solidFill>
                <a:cs typeface="Arial Unicode MS"/>
                <a:sym typeface="+mn-ea"/>
              </a:rPr>
              <a:t>Кабель </a:t>
            </a:r>
            <a:r>
              <a:rPr sz="1300" spc="-10" dirty="0">
                <a:solidFill>
                  <a:schemeClr val="tx1"/>
                </a:solidFill>
                <a:cs typeface="Arial Unicode MS"/>
                <a:sym typeface="+mn-ea"/>
              </a:rPr>
              <a:t>длиной </a:t>
            </a:r>
            <a:r>
              <a:rPr sz="1300" spc="-95" dirty="0">
                <a:solidFill>
                  <a:schemeClr val="tx1"/>
                </a:solidFill>
                <a:cs typeface="Arial Unicode MS"/>
                <a:sym typeface="+mn-ea"/>
              </a:rPr>
              <a:t>10 </a:t>
            </a:r>
            <a:r>
              <a:rPr sz="1300" spc="40" dirty="0">
                <a:solidFill>
                  <a:schemeClr val="tx1"/>
                </a:solidFill>
                <a:cs typeface="Arial Unicode MS"/>
                <a:sym typeface="+mn-ea"/>
              </a:rPr>
              <a:t>м </a:t>
            </a:r>
            <a:r>
              <a:rPr sz="1300" spc="-50" dirty="0">
                <a:solidFill>
                  <a:schemeClr val="tx1"/>
                </a:solidFill>
                <a:cs typeface="Arial Unicode MS"/>
                <a:sym typeface="+mn-ea"/>
              </a:rPr>
              <a:t>со </a:t>
            </a:r>
            <a:r>
              <a:rPr sz="1300" spc="-30" dirty="0">
                <a:solidFill>
                  <a:schemeClr val="tx1"/>
                </a:solidFill>
                <a:cs typeface="Arial Unicode MS"/>
                <a:sym typeface="+mn-ea"/>
              </a:rPr>
              <a:t>штекером</a:t>
            </a:r>
            <a:endParaRPr sz="1300" spc="350" dirty="0">
              <a:solidFill>
                <a:srgbClr val="FF0000"/>
              </a:solidFill>
              <a:cs typeface="Arial Unicode MS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spc="350" dirty="0">
                <a:solidFill>
                  <a:schemeClr val="tx1"/>
                </a:solidFill>
                <a:cs typeface="Arial Unicode MS"/>
                <a:sym typeface="+mn-ea"/>
              </a:rPr>
              <a:t>Диапазон температур жидкости</a:t>
            </a:r>
            <a:r>
              <a:rPr lang="ru-RU" sz="1300" spc="350" dirty="0">
                <a:solidFill>
                  <a:schemeClr val="tx1"/>
                </a:solidFill>
                <a:cs typeface="Arial Unicode MS"/>
                <a:sym typeface="+mn-ea"/>
              </a:rPr>
              <a:t>- 0 .. 40 °C  / 70 °C - кратковременно до 3-х мин. </a:t>
            </a:r>
            <a:endParaRPr lang="ru-RU" altLang="en-US" sz="1300" dirty="0">
              <a:solidFill>
                <a:srgbClr val="FF0000"/>
              </a:solidFill>
              <a:cs typeface="Arial Unicode MS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65" y="4149090"/>
            <a:ext cx="3840480" cy="244856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0" y="332740"/>
            <a:ext cx="1630045" cy="332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07250" y="692696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ject 3"/>
          <p:cNvSpPr txBox="1"/>
          <p:nvPr/>
        </p:nvSpPr>
        <p:spPr>
          <a:xfrm>
            <a:off x="1043608" y="766884"/>
            <a:ext cx="6385201" cy="2895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1800" b="1" kern="0" spc="40" dirty="0">
                <a:solidFill>
                  <a:srgbClr val="DF7D00"/>
                </a:solidFill>
              </a:rPr>
              <a:t>Дренажные </a:t>
            </a:r>
            <a:r>
              <a:rPr lang="ru-RU" sz="1800" b="1" kern="0" spc="35" dirty="0">
                <a:solidFill>
                  <a:srgbClr val="DF7D00"/>
                </a:solidFill>
              </a:rPr>
              <a:t>насосы </a:t>
            </a:r>
            <a:r>
              <a:rPr sz="1800" b="1" kern="0" dirty="0">
                <a:solidFill>
                  <a:srgbClr val="DF7D00"/>
                </a:solidFill>
              </a:rPr>
              <a:t>VSL-T</a:t>
            </a:r>
            <a:endParaRPr sz="1800" b="1" kern="0" dirty="0">
              <a:solidFill>
                <a:srgbClr val="DF7D00"/>
              </a:solidFill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405" y="2277110"/>
            <a:ext cx="1186815" cy="2613025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781050" y="1207770"/>
            <a:ext cx="774890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ru-RU" altLang="en-US" sz="1400"/>
              <a:t>Насосы серии </a:t>
            </a:r>
            <a:r>
              <a:rPr lang="en-US" altLang="ru-RU" sz="1400"/>
              <a:t>VSL-T</a:t>
            </a:r>
            <a:r>
              <a:rPr lang="ru-RU" altLang="en-US" sz="1400"/>
              <a:t> предназначены для перекачивание горячей воды с примесями на промышленных предприятиях, при аварийном затоплении в котельных, прачечных и тепловых пунктах, а также при авариях в городских сетях отопления и теплоснабжения.</a:t>
            </a:r>
            <a:endParaRPr lang="ru-RU" altLang="en-US" sz="1400"/>
          </a:p>
        </p:txBody>
      </p:sp>
      <p:sp>
        <p:nvSpPr>
          <p:cNvPr id="4" name="object 3"/>
          <p:cNvSpPr txBox="1"/>
          <p:nvPr/>
        </p:nvSpPr>
        <p:spPr>
          <a:xfrm>
            <a:off x="2934335" y="2060575"/>
            <a:ext cx="5421630" cy="130937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13665">
              <a:lnSpc>
                <a:spcPct val="100000"/>
              </a:lnSpc>
              <a:spcBef>
                <a:spcPts val="700"/>
              </a:spcBef>
            </a:pPr>
            <a:r>
              <a:rPr lang="ru-RU" sz="1400" b="1" spc="80" dirty="0" smtClean="0">
                <a:solidFill>
                  <a:srgbClr val="DF7D00"/>
                </a:solidFill>
                <a:cs typeface="Calibri" panose="020F0502020204030204"/>
              </a:rPr>
              <a:t>О</a:t>
            </a:r>
            <a:r>
              <a:rPr sz="1400" b="1" spc="80" dirty="0" err="1" smtClean="0">
                <a:solidFill>
                  <a:srgbClr val="DF7D00"/>
                </a:solidFill>
                <a:cs typeface="Calibri" panose="020F0502020204030204"/>
              </a:rPr>
              <a:t>бла</a:t>
            </a:r>
            <a:r>
              <a:rPr lang="ru-RU" sz="1400" b="1" spc="80" dirty="0" smtClean="0">
                <a:solidFill>
                  <a:srgbClr val="DF7D00"/>
                </a:solidFill>
                <a:cs typeface="Calibri" panose="020F0502020204030204"/>
              </a:rPr>
              <a:t>с</a:t>
            </a:r>
            <a:r>
              <a:rPr sz="1400" b="1" spc="80" dirty="0" smtClean="0">
                <a:solidFill>
                  <a:srgbClr val="DF7D00"/>
                </a:solidFill>
                <a:cs typeface="Calibri" panose="020F0502020204030204"/>
              </a:rPr>
              <a:t>т</a:t>
            </a:r>
            <a:r>
              <a:rPr lang="ru-RU" sz="1400" b="1" spc="80" dirty="0" smtClean="0">
                <a:solidFill>
                  <a:srgbClr val="DF7D00"/>
                </a:solidFill>
                <a:cs typeface="Calibri" panose="020F0502020204030204"/>
              </a:rPr>
              <a:t>ь</a:t>
            </a:r>
            <a:r>
              <a:rPr sz="1400" b="1" spc="25" dirty="0" smtClean="0">
                <a:solidFill>
                  <a:srgbClr val="DF7D00"/>
                </a:solidFill>
                <a:cs typeface="Calibri" panose="020F0502020204030204"/>
              </a:rPr>
              <a:t> </a:t>
            </a:r>
            <a:r>
              <a:rPr lang="ru-RU" sz="1400" b="1" spc="25" dirty="0" smtClean="0">
                <a:solidFill>
                  <a:srgbClr val="DF7D00"/>
                </a:solidFill>
                <a:cs typeface="Calibri" panose="020F0502020204030204"/>
              </a:rPr>
              <a:t>п</a:t>
            </a:r>
            <a:r>
              <a:rPr sz="1400" b="1" spc="75" dirty="0" err="1" smtClean="0">
                <a:solidFill>
                  <a:srgbClr val="DF7D00"/>
                </a:solidFill>
                <a:cs typeface="Calibri" panose="020F0502020204030204"/>
              </a:rPr>
              <a:t>ри</a:t>
            </a:r>
            <a:r>
              <a:rPr lang="ru-RU" sz="1400" b="1" spc="75" dirty="0" smtClean="0">
                <a:solidFill>
                  <a:srgbClr val="DF7D00"/>
                </a:solidFill>
                <a:cs typeface="Calibri" panose="020F0502020204030204"/>
              </a:rPr>
              <a:t>м</a:t>
            </a:r>
            <a:r>
              <a:rPr sz="1400" b="1" spc="75" dirty="0" err="1" smtClean="0">
                <a:solidFill>
                  <a:srgbClr val="DF7D00"/>
                </a:solidFill>
                <a:cs typeface="Calibri" panose="020F0502020204030204"/>
              </a:rPr>
              <a:t>енения</a:t>
            </a:r>
            <a:r>
              <a:rPr sz="1400" b="1" spc="75" dirty="0">
                <a:solidFill>
                  <a:srgbClr val="DF7D00"/>
                </a:solidFill>
                <a:cs typeface="Calibri" panose="020F0502020204030204"/>
              </a:rPr>
              <a:t>:</a:t>
            </a:r>
            <a:endParaRPr sz="1400" dirty="0"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400" spc="350" dirty="0">
                <a:solidFill>
                  <a:srgbClr val="DF7D00"/>
                </a:solidFill>
                <a:cs typeface="Arial Unicode MS"/>
              </a:rPr>
              <a:t>►</a:t>
            </a:r>
            <a:r>
              <a:rPr sz="1400" spc="-10" dirty="0">
                <a:solidFill>
                  <a:srgbClr val="DF7D00"/>
                </a:solidFill>
                <a:cs typeface="Arial Unicode MS"/>
              </a:rPr>
              <a:t> </a:t>
            </a:r>
            <a:r>
              <a:rPr lang="ru-RU" sz="1400" dirty="0">
                <a:cs typeface="Arial Unicode MS"/>
              </a:rPr>
              <a:t>П</a:t>
            </a:r>
            <a:r>
              <a:rPr sz="1400" dirty="0">
                <a:cs typeface="Arial Unicode MS"/>
              </a:rPr>
              <a:t>ерекачка горячих стоков после котлов</a:t>
            </a:r>
            <a:r>
              <a:rPr sz="1400" spc="-10" dirty="0">
                <a:cs typeface="Arial Unicode MS"/>
              </a:rPr>
              <a:t>.</a:t>
            </a:r>
            <a:endParaRPr sz="14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400" spc="350" dirty="0">
                <a:solidFill>
                  <a:srgbClr val="DF7D00"/>
                </a:solidFill>
                <a:cs typeface="Arial Unicode MS"/>
              </a:rPr>
              <a:t>►</a:t>
            </a:r>
            <a:r>
              <a:rPr sz="1400" spc="185" dirty="0">
                <a:solidFill>
                  <a:srgbClr val="DF7D00"/>
                </a:solidFill>
                <a:cs typeface="Arial Unicode MS"/>
              </a:rPr>
              <a:t> </a:t>
            </a:r>
            <a:r>
              <a:rPr lang="ru-RU" sz="1400" dirty="0">
                <a:cs typeface="Arial Unicode MS"/>
              </a:rPr>
              <a:t>О</a:t>
            </a:r>
            <a:r>
              <a:rPr sz="1400" dirty="0">
                <a:cs typeface="Arial Unicode MS"/>
              </a:rPr>
              <a:t>твод горячих стоков после прачечных в гостиницах</a:t>
            </a:r>
            <a:r>
              <a:rPr sz="1400" spc="-15" dirty="0">
                <a:cs typeface="Arial Unicode MS"/>
              </a:rPr>
              <a:t>.</a:t>
            </a:r>
            <a:endParaRPr sz="14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400" spc="350" dirty="0">
                <a:solidFill>
                  <a:srgbClr val="DF7D00"/>
                </a:solidFill>
                <a:cs typeface="Arial Unicode MS"/>
              </a:rPr>
              <a:t>►</a:t>
            </a:r>
            <a:r>
              <a:rPr sz="1400" spc="75" dirty="0">
                <a:solidFill>
                  <a:srgbClr val="DF7D00"/>
                </a:solidFill>
                <a:cs typeface="Arial Unicode MS"/>
              </a:rPr>
              <a:t> </a:t>
            </a:r>
            <a:r>
              <a:rPr lang="ru-RU" sz="1400" spc="75" dirty="0">
                <a:solidFill>
                  <a:schemeClr val="tx1"/>
                </a:solidFill>
                <a:cs typeface="Arial Unicode MS"/>
              </a:rPr>
              <a:t>Отвод горячих стоков на энергетических предприятиях</a:t>
            </a:r>
            <a:r>
              <a:rPr sz="1400" spc="-10" dirty="0">
                <a:solidFill>
                  <a:schemeClr val="tx1"/>
                </a:solidFill>
                <a:cs typeface="Arial Unicode MS"/>
              </a:rPr>
              <a:t>.</a:t>
            </a:r>
            <a:endParaRPr sz="1400" dirty="0">
              <a:solidFill>
                <a:schemeClr val="tx1"/>
              </a:solidFill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400" spc="350" dirty="0">
                <a:solidFill>
                  <a:srgbClr val="DF7D00"/>
                </a:solidFill>
                <a:cs typeface="Arial Unicode MS"/>
              </a:rPr>
              <a:t>►</a:t>
            </a:r>
            <a:r>
              <a:rPr sz="1400" spc="55" dirty="0">
                <a:solidFill>
                  <a:srgbClr val="DF7D00"/>
                </a:solidFill>
                <a:cs typeface="Arial Unicode MS"/>
              </a:rPr>
              <a:t> </a:t>
            </a:r>
            <a:r>
              <a:rPr lang="ru-RU" sz="1400" dirty="0">
                <a:cs typeface="Arial Unicode MS"/>
              </a:rPr>
              <a:t>П</a:t>
            </a:r>
            <a:r>
              <a:rPr sz="1400" dirty="0">
                <a:cs typeface="Arial Unicode MS"/>
              </a:rPr>
              <a:t>ерекачка горячих стоков на металлургических заводах</a:t>
            </a:r>
            <a:r>
              <a:rPr sz="1400" spc="-25" dirty="0">
                <a:cs typeface="Arial Unicode MS"/>
              </a:rPr>
              <a:t>.</a:t>
            </a:r>
            <a:endParaRPr sz="1400" dirty="0">
              <a:cs typeface="Arial Unicode MS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2934335" y="3760470"/>
            <a:ext cx="5655945" cy="26708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lang="ru-RU" sz="1400" b="1" spc="35" dirty="0" err="1" smtClean="0">
                <a:solidFill>
                  <a:srgbClr val="DF7D00"/>
                </a:solidFill>
                <a:cs typeface="Calibri" panose="020F0502020204030204"/>
                <a:sym typeface="+mn-ea"/>
              </a:rPr>
              <a:t>Характеристики</a:t>
            </a:r>
            <a:r>
              <a:rPr sz="1400" b="1" spc="35" dirty="0">
                <a:solidFill>
                  <a:srgbClr val="DF7D00"/>
                </a:solidFill>
                <a:cs typeface="Calibri" panose="020F0502020204030204"/>
                <a:sym typeface="+mn-ea"/>
              </a:rPr>
              <a:t>:</a:t>
            </a:r>
            <a:endParaRPr sz="1400" dirty="0"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400" spc="350" dirty="0">
                <a:solidFill>
                  <a:srgbClr val="DF7D00"/>
                </a:solidFill>
                <a:cs typeface="Arial Unicode MS"/>
                <a:sym typeface="+mn-ea"/>
              </a:rPr>
              <a:t>►</a:t>
            </a:r>
            <a:r>
              <a:rPr sz="1400" spc="114" dirty="0">
                <a:solidFill>
                  <a:schemeClr val="tx1"/>
                </a:solidFill>
                <a:cs typeface="Arial Unicode MS"/>
                <a:sym typeface="+mn-ea"/>
              </a:rPr>
              <a:t>Максимальное число пусков в час</a:t>
            </a:r>
            <a:r>
              <a:rPr lang="ru-RU" sz="1400" spc="114" dirty="0">
                <a:solidFill>
                  <a:schemeClr val="tx1"/>
                </a:solidFill>
                <a:cs typeface="Arial Unicode MS"/>
                <a:sym typeface="+mn-ea"/>
              </a:rPr>
              <a:t> - 20</a:t>
            </a:r>
            <a:endParaRPr sz="1400" spc="-35" dirty="0">
              <a:solidFill>
                <a:srgbClr val="FF0000"/>
              </a:solidFill>
              <a:cs typeface="Arial Unicode MS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4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400" dirty="0">
                <a:solidFill>
                  <a:schemeClr val="tx1"/>
                </a:solidFill>
                <a:cs typeface="Arial Unicode MS"/>
              </a:rPr>
              <a:t>Тип рабочего колеса</a:t>
            </a:r>
            <a:r>
              <a:rPr lang="ru-RU" sz="1400" dirty="0">
                <a:solidFill>
                  <a:schemeClr val="tx1"/>
                </a:solidFill>
                <a:cs typeface="Arial Unicode MS"/>
              </a:rPr>
              <a:t> - за</a:t>
            </a:r>
            <a:r>
              <a:rPr sz="1400" dirty="0">
                <a:cs typeface="Arial Unicode MS"/>
                <a:sym typeface="+mn-ea"/>
              </a:rPr>
              <a:t>крытое</a:t>
            </a:r>
            <a:endParaRPr sz="1400" dirty="0">
              <a:cs typeface="Arial Unicode MS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4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lang="ru-RU" sz="1400" dirty="0">
                <a:solidFill>
                  <a:schemeClr val="tx1"/>
                </a:solidFill>
                <a:cs typeface="Arial Unicode MS"/>
              </a:rPr>
              <a:t>Свободный проход колеса - 12мм</a:t>
            </a:r>
            <a:endParaRPr lang="ru-RU" sz="1400" dirty="0">
              <a:solidFill>
                <a:srgbClr val="FF0000"/>
              </a:solidFill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4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400" spc="-20" dirty="0">
                <a:solidFill>
                  <a:schemeClr val="tx1"/>
                </a:solidFill>
                <a:cs typeface="Arial Unicode MS"/>
                <a:sym typeface="+mn-ea"/>
              </a:rPr>
              <a:t>Поплавковый </a:t>
            </a:r>
            <a:r>
              <a:rPr sz="1400" spc="-30" dirty="0">
                <a:solidFill>
                  <a:schemeClr val="tx1"/>
                </a:solidFill>
                <a:cs typeface="Arial Unicode MS"/>
                <a:sym typeface="+mn-ea"/>
              </a:rPr>
              <a:t>выключатель</a:t>
            </a:r>
            <a:r>
              <a:rPr sz="1400" spc="-30" dirty="0">
                <a:solidFill>
                  <a:srgbClr val="FF0000"/>
                </a:solidFill>
                <a:cs typeface="Arial Unicode MS"/>
                <a:sym typeface="+mn-ea"/>
              </a:rPr>
              <a:t> </a:t>
            </a:r>
            <a:r>
              <a:rPr lang="ru-RU" sz="1400" spc="-30" dirty="0">
                <a:solidFill>
                  <a:srgbClr val="FF0000"/>
                </a:solidFill>
                <a:cs typeface="Arial Unicode MS"/>
                <a:sym typeface="+mn-ea"/>
              </a:rPr>
              <a:t>- </a:t>
            </a:r>
            <a:r>
              <a:rPr lang="ru-RU" sz="1400" spc="-30" dirty="0">
                <a:solidFill>
                  <a:schemeClr val="tx1"/>
                </a:solidFill>
                <a:cs typeface="Arial Unicode MS"/>
                <a:sym typeface="+mn-ea"/>
              </a:rPr>
              <a:t>нет </a:t>
            </a:r>
            <a:endParaRPr sz="1400" dirty="0">
              <a:solidFill>
                <a:schemeClr val="tx1"/>
              </a:solidFill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4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400" spc="185" dirty="0">
                <a:solidFill>
                  <a:schemeClr val="tx1"/>
                </a:solidFill>
                <a:cs typeface="Arial Unicode MS"/>
                <a:sym typeface="+mn-ea"/>
              </a:rPr>
              <a:t>Максимальная глубина погружения</a:t>
            </a:r>
            <a:r>
              <a:rPr lang="ru-RU" sz="1400" spc="185" dirty="0">
                <a:solidFill>
                  <a:schemeClr val="tx1"/>
                </a:solidFill>
                <a:cs typeface="Arial Unicode MS"/>
                <a:sym typeface="+mn-ea"/>
              </a:rPr>
              <a:t> - 10м</a:t>
            </a:r>
            <a:r>
              <a:rPr lang="ru-RU" sz="1400" spc="185" dirty="0">
                <a:solidFill>
                  <a:srgbClr val="FF0000"/>
                </a:solidFill>
                <a:cs typeface="Arial Unicode MS"/>
                <a:sym typeface="+mn-ea"/>
              </a:rPr>
              <a:t>.</a:t>
            </a:r>
            <a:endParaRPr sz="1400" spc="185" dirty="0">
              <a:solidFill>
                <a:srgbClr val="FF0000"/>
              </a:solidFill>
              <a:cs typeface="Arial Unicode MS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4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400" dirty="0">
                <a:solidFill>
                  <a:schemeClr val="tx1"/>
                </a:solidFill>
                <a:cs typeface="Arial Unicode MS"/>
                <a:sym typeface="+mn-ea"/>
              </a:rPr>
              <a:t>Материал рабочего колеса</a:t>
            </a:r>
            <a:r>
              <a:rPr lang="ru-RU" sz="1400" dirty="0">
                <a:solidFill>
                  <a:schemeClr val="tx1"/>
                </a:solidFill>
                <a:cs typeface="Arial Unicode MS"/>
                <a:sym typeface="+mn-ea"/>
              </a:rPr>
              <a:t> - чугун</a:t>
            </a:r>
            <a:endParaRPr sz="1400" dirty="0">
              <a:solidFill>
                <a:srgbClr val="FF0000"/>
              </a:solidFill>
              <a:cs typeface="Arial Unicode MS"/>
            </a:endParaRPr>
          </a:p>
          <a:p>
            <a:pPr marL="192405" marR="796925" indent="-180340">
              <a:lnSpc>
                <a:spcPct val="100000"/>
              </a:lnSpc>
              <a:spcBef>
                <a:spcPts val="280"/>
              </a:spcBef>
            </a:pPr>
            <a:r>
              <a:rPr sz="14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400" dirty="0">
                <a:cs typeface="Arial Unicode MS"/>
                <a:sym typeface="+mn-ea"/>
              </a:rPr>
              <a:t>Материал </a:t>
            </a:r>
            <a:r>
              <a:rPr lang="ru-RU" sz="1400" dirty="0">
                <a:cs typeface="Arial Unicode MS"/>
                <a:sym typeface="+mn-ea"/>
              </a:rPr>
              <a:t>корпуса - чугун</a:t>
            </a:r>
            <a:endParaRPr sz="1400" dirty="0">
              <a:solidFill>
                <a:srgbClr val="FF0000"/>
              </a:solidFill>
              <a:cs typeface="Arial Unicode MS"/>
            </a:endParaRPr>
          </a:p>
          <a:p>
            <a:pPr marL="192405" marR="226060" indent="-180340">
              <a:lnSpc>
                <a:spcPct val="100000"/>
              </a:lnSpc>
              <a:spcBef>
                <a:spcPts val="280"/>
              </a:spcBef>
            </a:pPr>
            <a:r>
              <a:rPr sz="14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400" spc="-45" dirty="0">
                <a:solidFill>
                  <a:schemeClr val="tx1"/>
                </a:solidFill>
                <a:cs typeface="Arial Unicode MS"/>
                <a:sym typeface="+mn-ea"/>
              </a:rPr>
              <a:t>Кабель </a:t>
            </a:r>
            <a:r>
              <a:rPr sz="1400" spc="-10" dirty="0">
                <a:solidFill>
                  <a:schemeClr val="tx1"/>
                </a:solidFill>
                <a:cs typeface="Arial Unicode MS"/>
                <a:sym typeface="+mn-ea"/>
              </a:rPr>
              <a:t>длиной </a:t>
            </a:r>
            <a:r>
              <a:rPr sz="1400" spc="-95" dirty="0">
                <a:solidFill>
                  <a:schemeClr val="tx1"/>
                </a:solidFill>
                <a:cs typeface="Arial Unicode MS"/>
                <a:sym typeface="+mn-ea"/>
              </a:rPr>
              <a:t>10 </a:t>
            </a:r>
            <a:r>
              <a:rPr sz="1400" spc="40" dirty="0">
                <a:solidFill>
                  <a:schemeClr val="tx1"/>
                </a:solidFill>
                <a:cs typeface="Arial Unicode MS"/>
                <a:sym typeface="+mn-ea"/>
              </a:rPr>
              <a:t>м </a:t>
            </a:r>
            <a:r>
              <a:rPr sz="1400" spc="-50" dirty="0">
                <a:solidFill>
                  <a:schemeClr val="tx1"/>
                </a:solidFill>
                <a:cs typeface="Arial Unicode MS"/>
                <a:sym typeface="+mn-ea"/>
              </a:rPr>
              <a:t>со </a:t>
            </a:r>
            <a:r>
              <a:rPr sz="1400" spc="-30" dirty="0">
                <a:solidFill>
                  <a:schemeClr val="tx1"/>
                </a:solidFill>
                <a:cs typeface="Arial Unicode MS"/>
                <a:sym typeface="+mn-ea"/>
              </a:rPr>
              <a:t>штекером</a:t>
            </a:r>
            <a:endParaRPr sz="1400" spc="-30" dirty="0">
              <a:solidFill>
                <a:schemeClr val="tx1"/>
              </a:solidFill>
              <a:cs typeface="Arial Unicode MS"/>
              <a:sym typeface="+mn-ea"/>
            </a:endParaRPr>
          </a:p>
          <a:p>
            <a:pPr marL="192405" marR="226060" indent="-180340">
              <a:lnSpc>
                <a:spcPct val="100000"/>
              </a:lnSpc>
              <a:spcBef>
                <a:spcPts val="280"/>
              </a:spcBef>
            </a:pPr>
            <a:r>
              <a:rPr sz="14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400" spc="350" dirty="0">
                <a:solidFill>
                  <a:schemeClr val="tx1"/>
                </a:solidFill>
                <a:cs typeface="Arial Unicode MS"/>
                <a:sym typeface="+mn-ea"/>
              </a:rPr>
              <a:t>Диапазон температур жидкости</a:t>
            </a:r>
            <a:r>
              <a:rPr lang="ru-RU" sz="1400" spc="350" dirty="0">
                <a:solidFill>
                  <a:schemeClr val="tx1"/>
                </a:solidFill>
                <a:cs typeface="Arial Unicode MS"/>
                <a:sym typeface="+mn-ea"/>
              </a:rPr>
              <a:t>- 0..95°C.</a:t>
            </a:r>
            <a:r>
              <a:rPr lang="ru-RU" sz="1300" spc="350" dirty="0">
                <a:solidFill>
                  <a:schemeClr val="tx1"/>
                </a:solidFill>
                <a:cs typeface="Arial Unicode MS"/>
                <a:sym typeface="+mn-ea"/>
              </a:rPr>
              <a:t> </a:t>
            </a:r>
            <a:endParaRPr lang="ru-RU" altLang="en-US" sz="1300" dirty="0">
              <a:solidFill>
                <a:srgbClr val="FF0000"/>
              </a:solidFill>
              <a:cs typeface="Arial Unicode MS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50" y="332740"/>
            <a:ext cx="1630045" cy="332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07250" y="692696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ject 3"/>
          <p:cNvSpPr txBox="1"/>
          <p:nvPr/>
        </p:nvSpPr>
        <p:spPr>
          <a:xfrm>
            <a:off x="1043608" y="766884"/>
            <a:ext cx="6385201" cy="2895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1800" b="1" kern="0" spc="40" dirty="0">
                <a:solidFill>
                  <a:srgbClr val="DF7D00"/>
                </a:solidFill>
              </a:rPr>
              <a:t>Канализационые </a:t>
            </a:r>
            <a:r>
              <a:rPr lang="ru-RU" sz="1800" b="1" kern="0" spc="35" dirty="0">
                <a:solidFill>
                  <a:srgbClr val="DF7D00"/>
                </a:solidFill>
              </a:rPr>
              <a:t>насосы </a:t>
            </a:r>
            <a:r>
              <a:rPr lang="en-US" sz="1800" b="1" kern="0" dirty="0">
                <a:solidFill>
                  <a:srgbClr val="DF7D00"/>
                </a:solidFill>
              </a:rPr>
              <a:t>SG</a:t>
            </a:r>
            <a:endParaRPr lang="en-US" sz="1800" b="1" kern="0" dirty="0">
              <a:solidFill>
                <a:srgbClr val="DF7D00"/>
              </a:solidFill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781050" y="1207770"/>
            <a:ext cx="7748905" cy="891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ru-RU" sz="1300" b="1" spc="80" dirty="0" smtClean="0">
                <a:solidFill>
                  <a:srgbClr val="DF7D00"/>
                </a:solidFill>
                <a:cs typeface="Calibri" panose="020F0502020204030204"/>
                <a:sym typeface="+mn-ea"/>
              </a:rPr>
              <a:t>О</a:t>
            </a:r>
            <a:r>
              <a:rPr sz="1300" b="1" spc="80" dirty="0" err="1" smtClean="0">
                <a:solidFill>
                  <a:srgbClr val="DF7D00"/>
                </a:solidFill>
                <a:cs typeface="Calibri" panose="020F0502020204030204"/>
                <a:sym typeface="+mn-ea"/>
              </a:rPr>
              <a:t>бла</a:t>
            </a:r>
            <a:r>
              <a:rPr lang="ru-RU" sz="1300" b="1" spc="80" dirty="0" smtClean="0">
                <a:solidFill>
                  <a:srgbClr val="DF7D00"/>
                </a:solidFill>
                <a:cs typeface="Calibri" panose="020F0502020204030204"/>
                <a:sym typeface="+mn-ea"/>
              </a:rPr>
              <a:t>с</a:t>
            </a:r>
            <a:r>
              <a:rPr sz="1300" b="1" spc="80" dirty="0" smtClean="0">
                <a:solidFill>
                  <a:srgbClr val="DF7D00"/>
                </a:solidFill>
                <a:cs typeface="Calibri" panose="020F0502020204030204"/>
                <a:sym typeface="+mn-ea"/>
              </a:rPr>
              <a:t>т</a:t>
            </a:r>
            <a:r>
              <a:rPr lang="ru-RU" sz="1300" b="1" spc="80" dirty="0" smtClean="0">
                <a:solidFill>
                  <a:srgbClr val="DF7D00"/>
                </a:solidFill>
                <a:cs typeface="Calibri" panose="020F0502020204030204"/>
                <a:sym typeface="+mn-ea"/>
              </a:rPr>
              <a:t>ь</a:t>
            </a:r>
            <a:r>
              <a:rPr sz="1300" b="1" spc="25" dirty="0" smtClean="0">
                <a:solidFill>
                  <a:srgbClr val="DF7D00"/>
                </a:solidFill>
                <a:cs typeface="Calibri" panose="020F0502020204030204"/>
                <a:sym typeface="+mn-ea"/>
              </a:rPr>
              <a:t> </a:t>
            </a:r>
            <a:r>
              <a:rPr lang="ru-RU" sz="1300" b="1" spc="25" dirty="0" smtClean="0">
                <a:solidFill>
                  <a:srgbClr val="DF7D00"/>
                </a:solidFill>
                <a:cs typeface="Calibri" panose="020F0502020204030204"/>
                <a:sym typeface="+mn-ea"/>
              </a:rPr>
              <a:t>п</a:t>
            </a:r>
            <a:r>
              <a:rPr sz="1300" b="1" spc="75" dirty="0" err="1" smtClean="0">
                <a:solidFill>
                  <a:srgbClr val="DF7D00"/>
                </a:solidFill>
                <a:cs typeface="Calibri" panose="020F0502020204030204"/>
                <a:sym typeface="+mn-ea"/>
              </a:rPr>
              <a:t>ри</a:t>
            </a:r>
            <a:r>
              <a:rPr lang="ru-RU" sz="1300" b="1" spc="75" dirty="0" smtClean="0">
                <a:solidFill>
                  <a:srgbClr val="DF7D00"/>
                </a:solidFill>
                <a:cs typeface="Calibri" panose="020F0502020204030204"/>
                <a:sym typeface="+mn-ea"/>
              </a:rPr>
              <a:t>м</a:t>
            </a:r>
            <a:r>
              <a:rPr sz="1300" b="1" spc="75" dirty="0" err="1" smtClean="0">
                <a:solidFill>
                  <a:srgbClr val="DF7D00"/>
                </a:solidFill>
                <a:cs typeface="Calibri" panose="020F0502020204030204"/>
                <a:sym typeface="+mn-ea"/>
              </a:rPr>
              <a:t>енения</a:t>
            </a:r>
            <a:r>
              <a:rPr sz="1300" b="1" spc="75" dirty="0">
                <a:solidFill>
                  <a:srgbClr val="DF7D00"/>
                </a:solidFill>
                <a:cs typeface="Calibri" panose="020F0502020204030204"/>
                <a:sym typeface="+mn-ea"/>
              </a:rPr>
              <a:t>:</a:t>
            </a:r>
            <a:endParaRPr sz="1300" dirty="0">
              <a:cs typeface="Calibri" panose="020F0502020204030204"/>
            </a:endParaRPr>
          </a:p>
          <a:p>
            <a:pPr algn="just"/>
            <a:r>
              <a:rPr sz="1300"/>
              <a:t>Насосы SG </a:t>
            </a:r>
            <a:r>
              <a:rPr lang="ru-RU" sz="1300"/>
              <a:t>с режущим механизмом </a:t>
            </a:r>
            <a:r>
              <a:rPr sz="1300"/>
              <a:t>применяются для перекачивания хозяйственно-бытовых сточных воды частных домах, небольших локальных объектах, канализационных насосных станциях, очистных сооружениях.</a:t>
            </a:r>
            <a:endParaRPr sz="1300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2567940" y="2060575"/>
            <a:ext cx="5788660" cy="2280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lang="ru-RU" sz="1300" b="1" spc="35" dirty="0" err="1" smtClean="0">
                <a:solidFill>
                  <a:srgbClr val="DF7D00"/>
                </a:solidFill>
                <a:cs typeface="Calibri" panose="020F0502020204030204"/>
                <a:sym typeface="+mn-ea"/>
              </a:rPr>
              <a:t>Характеристики</a:t>
            </a:r>
            <a:r>
              <a:rPr sz="1300" b="1" spc="35" dirty="0">
                <a:solidFill>
                  <a:srgbClr val="DF7D00"/>
                </a:solidFill>
                <a:cs typeface="Calibri" panose="020F0502020204030204"/>
                <a:sym typeface="+mn-ea"/>
              </a:rPr>
              <a:t>:</a:t>
            </a:r>
            <a:endParaRPr sz="1300" dirty="0"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300" spc="350" dirty="0">
                <a:solidFill>
                  <a:srgbClr val="DF7D00"/>
                </a:solidFill>
                <a:cs typeface="Arial Unicode MS"/>
                <a:sym typeface="+mn-ea"/>
              </a:rPr>
              <a:t>►</a:t>
            </a:r>
            <a:r>
              <a:rPr sz="1300" spc="114" dirty="0">
                <a:solidFill>
                  <a:schemeClr val="tx1"/>
                </a:solidFill>
                <a:cs typeface="Arial Unicode MS"/>
                <a:sym typeface="+mn-ea"/>
              </a:rPr>
              <a:t>Максимальное число пусков в час</a:t>
            </a:r>
            <a:r>
              <a:rPr lang="ru-RU" sz="1300" spc="114" dirty="0">
                <a:solidFill>
                  <a:schemeClr val="tx1"/>
                </a:solidFill>
                <a:cs typeface="Arial Unicode MS"/>
                <a:sym typeface="+mn-ea"/>
              </a:rPr>
              <a:t> - 20-30</a:t>
            </a:r>
            <a:endParaRPr sz="1300" spc="-35" dirty="0">
              <a:solidFill>
                <a:srgbClr val="FF0000"/>
              </a:solidFill>
              <a:cs typeface="Arial Unicode MS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dirty="0">
                <a:solidFill>
                  <a:schemeClr val="tx1"/>
                </a:solidFill>
                <a:cs typeface="Arial Unicode MS"/>
              </a:rPr>
              <a:t>Тип рабочего колеса</a:t>
            </a:r>
            <a:r>
              <a:rPr lang="ru-RU" sz="1300" dirty="0">
                <a:solidFill>
                  <a:schemeClr val="tx1"/>
                </a:solidFill>
                <a:cs typeface="Arial Unicode MS"/>
              </a:rPr>
              <a:t> - </a:t>
            </a:r>
            <a:r>
              <a:rPr sz="1300" dirty="0">
                <a:cs typeface="Arial Unicode MS"/>
              </a:rPr>
              <a:t>вихревое с режущим механизмом</a:t>
            </a:r>
            <a:endParaRPr sz="1300" dirty="0"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spc="-20" dirty="0">
                <a:solidFill>
                  <a:schemeClr val="tx1"/>
                </a:solidFill>
                <a:cs typeface="Arial Unicode MS"/>
                <a:sym typeface="+mn-ea"/>
              </a:rPr>
              <a:t>Поплавковый </a:t>
            </a:r>
            <a:r>
              <a:rPr sz="1300" spc="-30" dirty="0">
                <a:solidFill>
                  <a:schemeClr val="tx1"/>
                </a:solidFill>
                <a:cs typeface="Arial Unicode MS"/>
                <a:sym typeface="+mn-ea"/>
              </a:rPr>
              <a:t>выключатель</a:t>
            </a:r>
            <a:r>
              <a:rPr sz="1300" spc="-30" dirty="0">
                <a:solidFill>
                  <a:srgbClr val="FF0000"/>
                </a:solidFill>
                <a:cs typeface="Arial Unicode MS"/>
                <a:sym typeface="+mn-ea"/>
              </a:rPr>
              <a:t> </a:t>
            </a:r>
            <a:r>
              <a:rPr lang="ru-RU" sz="1300" spc="-30" dirty="0">
                <a:solidFill>
                  <a:schemeClr val="tx1"/>
                </a:solidFill>
                <a:cs typeface="Arial Unicode MS"/>
                <a:sym typeface="+mn-ea"/>
              </a:rPr>
              <a:t>- да/нет </a:t>
            </a:r>
            <a:r>
              <a:rPr lang="ru-RU" sz="1300" spc="-30" dirty="0">
                <a:cs typeface="Arial Unicode MS"/>
                <a:sym typeface="+mn-ea"/>
              </a:rPr>
              <a:t>(в зависимости от исполнения)</a:t>
            </a:r>
            <a:endParaRPr sz="1300" dirty="0">
              <a:solidFill>
                <a:schemeClr val="tx1"/>
              </a:solidFill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spc="185" dirty="0">
                <a:solidFill>
                  <a:schemeClr val="tx1"/>
                </a:solidFill>
                <a:cs typeface="Arial Unicode MS"/>
                <a:sym typeface="+mn-ea"/>
              </a:rPr>
              <a:t>Максимальная глубина погружения</a:t>
            </a:r>
            <a:r>
              <a:rPr lang="ru-RU" sz="1300" spc="185" dirty="0">
                <a:solidFill>
                  <a:schemeClr val="tx1"/>
                </a:solidFill>
                <a:cs typeface="Arial Unicode MS"/>
                <a:sym typeface="+mn-ea"/>
              </a:rPr>
              <a:t> - 10м</a:t>
            </a:r>
            <a:endParaRPr sz="1300" spc="185" dirty="0">
              <a:solidFill>
                <a:srgbClr val="FF0000"/>
              </a:solidFill>
              <a:cs typeface="Arial Unicode MS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dirty="0">
                <a:solidFill>
                  <a:schemeClr val="tx1"/>
                </a:solidFill>
                <a:cs typeface="Arial Unicode MS"/>
                <a:sym typeface="+mn-ea"/>
              </a:rPr>
              <a:t>Материал рабочего колеса</a:t>
            </a:r>
            <a:r>
              <a:rPr lang="ru-RU" sz="1300" dirty="0">
                <a:solidFill>
                  <a:schemeClr val="tx1"/>
                </a:solidFill>
                <a:cs typeface="Arial Unicode MS"/>
                <a:sym typeface="+mn-ea"/>
              </a:rPr>
              <a:t> - серый чугун</a:t>
            </a:r>
            <a:endParaRPr lang="ru-RU" sz="1300" dirty="0">
              <a:solidFill>
                <a:schemeClr val="tx1"/>
              </a:solidFill>
              <a:cs typeface="Arial Unicode MS"/>
              <a:sym typeface="+mn-ea"/>
            </a:endParaRPr>
          </a:p>
          <a:p>
            <a:pPr marL="192405" marR="796925" indent="-18034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dirty="0">
                <a:cs typeface="Arial Unicode MS"/>
                <a:sym typeface="+mn-ea"/>
              </a:rPr>
              <a:t>Материал </a:t>
            </a:r>
            <a:r>
              <a:rPr lang="ru-RU" sz="1300" dirty="0">
                <a:cs typeface="Arial Unicode MS"/>
                <a:sym typeface="+mn-ea"/>
              </a:rPr>
              <a:t>корпуса - серый чугун</a:t>
            </a:r>
            <a:endParaRPr lang="ru-RU" sz="1300" dirty="0">
              <a:cs typeface="Arial Unicode MS"/>
              <a:sym typeface="+mn-ea"/>
            </a:endParaRPr>
          </a:p>
          <a:p>
            <a:pPr marL="192405" marR="226060" indent="-18034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spc="-45" dirty="0">
                <a:solidFill>
                  <a:schemeClr val="tx1"/>
                </a:solidFill>
                <a:cs typeface="Arial Unicode MS"/>
                <a:sym typeface="+mn-ea"/>
              </a:rPr>
              <a:t>Кабель </a:t>
            </a:r>
            <a:r>
              <a:rPr sz="1300" spc="-10" dirty="0">
                <a:solidFill>
                  <a:schemeClr val="tx1"/>
                </a:solidFill>
                <a:cs typeface="Arial Unicode MS"/>
                <a:sym typeface="+mn-ea"/>
              </a:rPr>
              <a:t>длиной </a:t>
            </a:r>
            <a:r>
              <a:rPr lang="ru-RU" sz="1300" spc="-95" dirty="0">
                <a:solidFill>
                  <a:schemeClr val="tx1"/>
                </a:solidFill>
                <a:cs typeface="Arial Unicode MS"/>
                <a:sym typeface="+mn-ea"/>
              </a:rPr>
              <a:t>8 </a:t>
            </a:r>
            <a:r>
              <a:rPr sz="1300" spc="40" dirty="0">
                <a:solidFill>
                  <a:schemeClr val="tx1"/>
                </a:solidFill>
                <a:cs typeface="Arial Unicode MS"/>
                <a:sym typeface="+mn-ea"/>
              </a:rPr>
              <a:t>м </a:t>
            </a:r>
            <a:r>
              <a:rPr sz="1300" spc="-50" dirty="0">
                <a:solidFill>
                  <a:schemeClr val="tx1"/>
                </a:solidFill>
                <a:cs typeface="Arial Unicode MS"/>
                <a:sym typeface="+mn-ea"/>
              </a:rPr>
              <a:t>со </a:t>
            </a:r>
            <a:r>
              <a:rPr sz="1300" spc="-30" dirty="0">
                <a:solidFill>
                  <a:schemeClr val="tx1"/>
                </a:solidFill>
                <a:cs typeface="Arial Unicode MS"/>
                <a:sym typeface="+mn-ea"/>
              </a:rPr>
              <a:t>штекером</a:t>
            </a:r>
            <a:endParaRPr sz="1300" spc="-30" dirty="0">
              <a:solidFill>
                <a:schemeClr val="tx1"/>
              </a:solidFill>
              <a:cs typeface="Arial Unicode MS"/>
              <a:sym typeface="+mn-ea"/>
            </a:endParaRPr>
          </a:p>
          <a:p>
            <a:pPr marL="192405" marR="226060" indent="-180340">
              <a:lnSpc>
                <a:spcPct val="100000"/>
              </a:lnSpc>
              <a:spcBef>
                <a:spcPts val="280"/>
              </a:spcBef>
            </a:pPr>
            <a:r>
              <a:rPr sz="1300" spc="350" dirty="0">
                <a:solidFill>
                  <a:srgbClr val="FF0000"/>
                </a:solidFill>
                <a:cs typeface="Arial Unicode MS"/>
                <a:sym typeface="+mn-ea"/>
              </a:rPr>
              <a:t>►</a:t>
            </a:r>
            <a:r>
              <a:rPr sz="1300" spc="350" dirty="0">
                <a:solidFill>
                  <a:schemeClr val="tx1"/>
                </a:solidFill>
                <a:cs typeface="Arial Unicode MS"/>
                <a:sym typeface="+mn-ea"/>
              </a:rPr>
              <a:t>Диапазон температур жидкости</a:t>
            </a:r>
            <a:r>
              <a:rPr lang="ru-RU" sz="1300" spc="350" dirty="0">
                <a:solidFill>
                  <a:schemeClr val="tx1"/>
                </a:solidFill>
                <a:cs typeface="Arial Unicode MS"/>
                <a:sym typeface="+mn-ea"/>
              </a:rPr>
              <a:t>- 0..40°C. </a:t>
            </a:r>
            <a:endParaRPr lang="ru-RU" altLang="en-US" sz="1300" dirty="0">
              <a:solidFill>
                <a:srgbClr val="FF0000"/>
              </a:solidFill>
              <a:cs typeface="Arial Unicode MS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060" y="2202815"/>
            <a:ext cx="983615" cy="229870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4716145" y="4797425"/>
            <a:ext cx="1438910" cy="6915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300"/>
              <a:t>Установка на автоматической трубной муфте</a:t>
            </a:r>
            <a:endParaRPr lang="ru-RU" altLang="en-US" sz="1300"/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785" y="4580890"/>
            <a:ext cx="2209800" cy="2202180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0415" y="4578350"/>
            <a:ext cx="2569210" cy="2279650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/>
        </p:nvSpPr>
        <p:spPr>
          <a:xfrm>
            <a:off x="2627630" y="4364990"/>
            <a:ext cx="4737735" cy="2914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300" b="1">
                <a:sym typeface="+mn-ea"/>
              </a:rPr>
              <a:t>Для насосов SG возможны следующие варианты монтажа:</a:t>
            </a:r>
            <a:endParaRPr lang="ru-RU" altLang="en-US" sz="1300" b="1">
              <a:sym typeface="+mn-ea"/>
            </a:endParaRP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1490345" y="4797425"/>
            <a:ext cx="1137285" cy="6915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300">
                <a:sym typeface="+mn-ea"/>
              </a:rPr>
              <a:t>Свободная переносная установка</a:t>
            </a:r>
            <a:endParaRPr lang="ru-RU" altLang="en-US" sz="1300">
              <a:sym typeface="+mn-ea"/>
            </a:endParaRPr>
          </a:p>
        </p:txBody>
      </p:sp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650" y="332740"/>
            <a:ext cx="1630045" cy="332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07250" y="692696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ject 3"/>
          <p:cNvSpPr txBox="1"/>
          <p:nvPr/>
        </p:nvSpPr>
        <p:spPr>
          <a:xfrm>
            <a:off x="1187753" y="764847"/>
            <a:ext cx="6385201" cy="289823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1800" b="1" kern="0" spc="40" dirty="0">
                <a:solidFill>
                  <a:srgbClr val="DF7D00"/>
                </a:solidFill>
              </a:rPr>
              <a:t>Канализационные насосные установки </a:t>
            </a:r>
            <a:r>
              <a:rPr lang="en-US" sz="1800" b="1" kern="0" spc="40" dirty="0">
                <a:solidFill>
                  <a:srgbClr val="DF7D00"/>
                </a:solidFill>
              </a:rPr>
              <a:t>SOLOLIFT2</a:t>
            </a:r>
            <a:endParaRPr lang="en-US" sz="1800" b="1" kern="0" spc="40" dirty="0">
              <a:solidFill>
                <a:srgbClr val="DF7D00"/>
              </a:solidFill>
            </a:endParaRPr>
          </a:p>
        </p:txBody>
      </p:sp>
      <p:sp>
        <p:nvSpPr>
          <p:cNvPr id="14" name="object 12"/>
          <p:cNvSpPr/>
          <p:nvPr/>
        </p:nvSpPr>
        <p:spPr>
          <a:xfrm>
            <a:off x="971550" y="1340485"/>
            <a:ext cx="1426210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3"/>
          <p:cNvSpPr txBox="1"/>
          <p:nvPr/>
        </p:nvSpPr>
        <p:spPr>
          <a:xfrm>
            <a:off x="755650" y="2853055"/>
            <a:ext cx="7763510" cy="361061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65"/>
              </a:spcBef>
            </a:pPr>
            <a:r>
              <a:rPr sz="1300" b="1" spc="35" dirty="0" err="1" smtClean="0">
                <a:solidFill>
                  <a:srgbClr val="DF7D00"/>
                </a:solidFill>
                <a:cs typeface="Calibri" panose="020F0502020204030204"/>
              </a:rPr>
              <a:t>Преи</a:t>
            </a:r>
            <a:r>
              <a:rPr lang="ru-RU" sz="1300" b="1" spc="35" dirty="0" err="1" smtClean="0">
                <a:solidFill>
                  <a:srgbClr val="DF7D00"/>
                </a:solidFill>
                <a:cs typeface="Calibri" panose="020F0502020204030204"/>
              </a:rPr>
              <a:t>мущ</a:t>
            </a:r>
            <a:r>
              <a:rPr sz="1300" b="1" spc="35" dirty="0" smtClean="0">
                <a:solidFill>
                  <a:srgbClr val="DF7D00"/>
                </a:solidFill>
                <a:cs typeface="Calibri" panose="020F0502020204030204"/>
              </a:rPr>
              <a:t>е</a:t>
            </a:r>
            <a:r>
              <a:rPr lang="ru-RU" sz="1300" b="1" spc="35" dirty="0" smtClean="0">
                <a:solidFill>
                  <a:srgbClr val="DF7D00"/>
                </a:solidFill>
                <a:cs typeface="Calibri" panose="020F0502020204030204"/>
              </a:rPr>
              <a:t>с</a:t>
            </a:r>
            <a:r>
              <a:rPr sz="1300" b="1" spc="35" dirty="0" smtClean="0">
                <a:solidFill>
                  <a:srgbClr val="DF7D00"/>
                </a:solidFill>
                <a:cs typeface="Calibri" panose="020F0502020204030204"/>
              </a:rPr>
              <a:t>т</a:t>
            </a:r>
            <a:r>
              <a:rPr lang="ru-RU" sz="1300" b="1" spc="35" dirty="0" smtClean="0">
                <a:solidFill>
                  <a:srgbClr val="DF7D00"/>
                </a:solidFill>
                <a:cs typeface="Calibri" panose="020F0502020204030204"/>
              </a:rPr>
              <a:t>в</a:t>
            </a:r>
            <a:r>
              <a:rPr sz="1300" b="1" spc="35" dirty="0" smtClean="0">
                <a:solidFill>
                  <a:srgbClr val="DF7D00"/>
                </a:solidFill>
                <a:cs typeface="Calibri" panose="020F0502020204030204"/>
              </a:rPr>
              <a:t>а</a:t>
            </a:r>
            <a:r>
              <a:rPr sz="1300" b="1" spc="35" dirty="0">
                <a:solidFill>
                  <a:srgbClr val="DF7D00"/>
                </a:solidFill>
                <a:cs typeface="Calibri" panose="020F0502020204030204"/>
              </a:rPr>
              <a:t>:</a:t>
            </a:r>
            <a:endParaRPr sz="1300" dirty="0">
              <a:cs typeface="Calibri" panose="020F0502020204030204"/>
            </a:endParaRPr>
          </a:p>
          <a:p>
            <a:pPr marL="12700" algn="just">
              <a:lnSpc>
                <a:spcPct val="100000"/>
              </a:lnSpc>
              <a:spcBef>
                <a:spcPts val="540"/>
              </a:spcBef>
            </a:pPr>
            <a:r>
              <a:rPr sz="1300" spc="350" dirty="0">
                <a:solidFill>
                  <a:srgbClr val="DF7D00"/>
                </a:solidFill>
                <a:cs typeface="Arial Unicode MS"/>
              </a:rPr>
              <a:t>►</a:t>
            </a:r>
            <a:r>
              <a:rPr sz="1300" spc="-60" dirty="0">
                <a:solidFill>
                  <a:srgbClr val="DF7D00"/>
                </a:solidFill>
                <a:cs typeface="Arial Unicode MS"/>
              </a:rPr>
              <a:t> </a:t>
            </a:r>
            <a:r>
              <a:rPr sz="1300" dirty="0">
                <a:cs typeface="Arial Unicode MS"/>
              </a:rPr>
              <a:t>Мощный двигатель и профессиональный режущий механизм.</a:t>
            </a:r>
            <a:endParaRPr sz="1300" dirty="0">
              <a:cs typeface="Arial Unicode MS"/>
            </a:endParaRPr>
          </a:p>
          <a:p>
            <a:pPr marL="192405" marR="361950" indent="-180340" algn="just">
              <a:lnSpc>
                <a:spcPct val="100000"/>
              </a:lnSpc>
              <a:spcBef>
                <a:spcPts val="280"/>
              </a:spcBef>
            </a:pPr>
            <a:r>
              <a:rPr sz="1300" dirty="0">
                <a:solidFill>
                  <a:srgbClr val="DF7D00"/>
                </a:solidFill>
                <a:cs typeface="Arial Unicode MS"/>
              </a:rPr>
              <a:t>► </a:t>
            </a:r>
            <a:r>
              <a:rPr lang="en-US" sz="1300" dirty="0" smtClean="0">
                <a:solidFill>
                  <a:srgbClr val="DF7D00"/>
                </a:solidFill>
                <a:cs typeface="Arial Unicode MS"/>
              </a:rPr>
              <a:t> </a:t>
            </a:r>
            <a:r>
              <a:rPr sz="1300" dirty="0" err="1" smtClean="0">
                <a:cs typeface="Arial Unicode MS"/>
              </a:rPr>
              <a:t>Уникальная</a:t>
            </a:r>
            <a:r>
              <a:rPr sz="1300" dirty="0" smtClean="0">
                <a:cs typeface="Arial Unicode MS"/>
              </a:rPr>
              <a:t> </a:t>
            </a:r>
            <a:r>
              <a:rPr sz="1300" dirty="0">
                <a:cs typeface="Arial Unicode MS"/>
              </a:rPr>
              <a:t>конструкция наклонного дна SOLOLIFT2 (в моделях CWC-3, C-3, D-2) направляет твердые  частицы к насосу. Это снижает риск образования осадка или засора, требующего очистки резервуара.</a:t>
            </a:r>
            <a:endParaRPr sz="1300" dirty="0">
              <a:cs typeface="Arial Unicode MS"/>
            </a:endParaRPr>
          </a:p>
          <a:p>
            <a:pPr marL="12700" algn="just">
              <a:lnSpc>
                <a:spcPct val="100000"/>
              </a:lnSpc>
              <a:spcBef>
                <a:spcPts val="280"/>
              </a:spcBef>
            </a:pPr>
            <a:r>
              <a:rPr sz="1300" dirty="0">
                <a:solidFill>
                  <a:srgbClr val="DF7D00"/>
                </a:solidFill>
                <a:cs typeface="Arial Unicode MS"/>
              </a:rPr>
              <a:t>► </a:t>
            </a:r>
            <a:r>
              <a:rPr lang="en-US" sz="1300" dirty="0" smtClean="0">
                <a:solidFill>
                  <a:srgbClr val="DF7D00"/>
                </a:solidFill>
                <a:cs typeface="Arial Unicode MS"/>
              </a:rPr>
              <a:t> </a:t>
            </a:r>
            <a:r>
              <a:rPr sz="1300" dirty="0" err="1" smtClean="0">
                <a:cs typeface="Arial Unicode MS"/>
              </a:rPr>
              <a:t>Универсальный</a:t>
            </a:r>
            <a:r>
              <a:rPr sz="1300" dirty="0" smtClean="0">
                <a:cs typeface="Arial Unicode MS"/>
              </a:rPr>
              <a:t> </a:t>
            </a:r>
            <a:r>
              <a:rPr sz="1300" dirty="0">
                <a:cs typeface="Arial Unicode MS"/>
              </a:rPr>
              <a:t>напорный патрубок может быть выведен как вверх, так и в сторону </a:t>
            </a:r>
            <a:r>
              <a:rPr sz="1300" dirty="0" err="1">
                <a:cs typeface="Arial Unicode MS"/>
              </a:rPr>
              <a:t>по</a:t>
            </a:r>
            <a:r>
              <a:rPr sz="1300" dirty="0">
                <a:cs typeface="Arial Unicode MS"/>
              </a:rPr>
              <a:t> </a:t>
            </a:r>
            <a:r>
              <a:rPr sz="1300" dirty="0" err="1" smtClean="0">
                <a:cs typeface="Arial Unicode MS"/>
              </a:rPr>
              <a:t>желанию</a:t>
            </a:r>
            <a:r>
              <a:rPr lang="en-US" sz="1300" dirty="0" err="1" smtClean="0">
                <a:cs typeface="Arial Unicode MS"/>
              </a:rPr>
              <a:t> </a:t>
            </a:r>
            <a:r>
              <a:rPr sz="1300" dirty="0">
                <a:cs typeface="Arial Unicode MS"/>
              </a:rPr>
              <a:t>заказчика.</a:t>
            </a:r>
            <a:endParaRPr sz="1300" dirty="0">
              <a:cs typeface="Arial Unicode MS"/>
            </a:endParaRPr>
          </a:p>
          <a:p>
            <a:pPr marR="50800" algn="just">
              <a:lnSpc>
                <a:spcPct val="100000"/>
              </a:lnSpc>
            </a:pPr>
            <a:r>
              <a:rPr lang="en-US" sz="1300" dirty="0" smtClean="0">
                <a:cs typeface="Arial Unicode MS"/>
              </a:rPr>
              <a:t>    </a:t>
            </a:r>
            <a:r>
              <a:rPr sz="1300" dirty="0" err="1" smtClean="0">
                <a:cs typeface="Arial Unicode MS"/>
              </a:rPr>
              <a:t>Возможность</a:t>
            </a:r>
            <a:r>
              <a:rPr sz="1300" dirty="0" smtClean="0">
                <a:cs typeface="Arial Unicode MS"/>
              </a:rPr>
              <a:t> </a:t>
            </a:r>
            <a:r>
              <a:rPr sz="1300" dirty="0">
                <a:cs typeface="Arial Unicode MS"/>
              </a:rPr>
              <a:t>подсоединения напорной трубы D22, 25, 28, 32 и 40 мм (у модели D2 – только 22 и 32 мм).</a:t>
            </a:r>
            <a:endParaRPr sz="1300" dirty="0">
              <a:cs typeface="Arial Unicode MS"/>
            </a:endParaRPr>
          </a:p>
          <a:p>
            <a:pPr marL="192405" marR="389255" indent="-180340" algn="just">
              <a:lnSpc>
                <a:spcPct val="100000"/>
              </a:lnSpc>
              <a:spcBef>
                <a:spcPts val="285"/>
              </a:spcBef>
            </a:pPr>
            <a:r>
              <a:rPr sz="1300" dirty="0">
                <a:solidFill>
                  <a:srgbClr val="DF7D00"/>
                </a:solidFill>
                <a:cs typeface="Arial Unicode MS"/>
              </a:rPr>
              <a:t>► </a:t>
            </a:r>
            <a:r>
              <a:rPr lang="en-US" sz="1300" dirty="0" smtClean="0">
                <a:solidFill>
                  <a:srgbClr val="DF7D00"/>
                </a:solidFill>
                <a:cs typeface="Arial Unicode MS"/>
              </a:rPr>
              <a:t> </a:t>
            </a:r>
            <a:r>
              <a:rPr sz="1300" dirty="0" err="1" smtClean="0">
                <a:cs typeface="Arial Unicode MS"/>
              </a:rPr>
              <a:t>Насос</a:t>
            </a:r>
            <a:r>
              <a:rPr sz="1300" dirty="0" smtClean="0">
                <a:cs typeface="Arial Unicode MS"/>
              </a:rPr>
              <a:t> </a:t>
            </a:r>
            <a:r>
              <a:rPr sz="1300" dirty="0">
                <a:cs typeface="Arial Unicode MS"/>
              </a:rPr>
              <a:t>с двигателем «сухого» исполнения при необходимости легко снять благодаря автоматической  трубной муфте, быстро и чисто выполнить ремонтные работы и техобслуживание.</a:t>
            </a:r>
            <a:endParaRPr sz="1300" dirty="0">
              <a:cs typeface="Arial Unicode MS"/>
            </a:endParaRPr>
          </a:p>
          <a:p>
            <a:pPr marL="192405" marR="387985" indent="-180340" algn="just">
              <a:lnSpc>
                <a:spcPct val="100000"/>
              </a:lnSpc>
              <a:spcBef>
                <a:spcPts val="280"/>
              </a:spcBef>
            </a:pPr>
            <a:r>
              <a:rPr sz="1300" dirty="0">
                <a:solidFill>
                  <a:srgbClr val="DF7D00"/>
                </a:solidFill>
                <a:cs typeface="Arial Unicode MS"/>
              </a:rPr>
              <a:t>► </a:t>
            </a:r>
            <a:r>
              <a:rPr lang="en-US" sz="1300" dirty="0" smtClean="0">
                <a:solidFill>
                  <a:srgbClr val="DF7D00"/>
                </a:solidFill>
                <a:cs typeface="Arial Unicode MS"/>
              </a:rPr>
              <a:t> </a:t>
            </a:r>
            <a:r>
              <a:rPr sz="1300" dirty="0" err="1" smtClean="0">
                <a:cs typeface="Arial Unicode MS"/>
              </a:rPr>
              <a:t>Разблокировка</a:t>
            </a:r>
            <a:r>
              <a:rPr sz="1300" dirty="0" smtClean="0">
                <a:cs typeface="Arial Unicode MS"/>
              </a:rPr>
              <a:t> </a:t>
            </a:r>
            <a:r>
              <a:rPr sz="1300" dirty="0">
                <a:cs typeface="Arial Unicode MS"/>
              </a:rPr>
              <a:t>вала насоса при помощи отвертки, дрели или шуруповерта позволяет откачать стоки  из резервуара без его вскрытия.</a:t>
            </a:r>
            <a:endParaRPr sz="1300" dirty="0">
              <a:cs typeface="Arial Unicode MS"/>
            </a:endParaRPr>
          </a:p>
          <a:p>
            <a:pPr marL="192405" marR="328930" indent="-180340" algn="just">
              <a:lnSpc>
                <a:spcPct val="100000"/>
              </a:lnSpc>
              <a:spcBef>
                <a:spcPts val="280"/>
              </a:spcBef>
            </a:pPr>
            <a:r>
              <a:rPr sz="1300" dirty="0" smtClean="0">
                <a:solidFill>
                  <a:srgbClr val="DF7D00"/>
                </a:solidFill>
                <a:cs typeface="Arial Unicode MS"/>
              </a:rPr>
              <a:t>►</a:t>
            </a:r>
            <a:r>
              <a:rPr lang="en-US" sz="1300" dirty="0" smtClean="0">
                <a:solidFill>
                  <a:srgbClr val="DF7D00"/>
                </a:solidFill>
                <a:cs typeface="Arial Unicode MS"/>
              </a:rPr>
              <a:t> </a:t>
            </a:r>
            <a:r>
              <a:rPr sz="1300" dirty="0" smtClean="0">
                <a:solidFill>
                  <a:srgbClr val="DF7D00"/>
                </a:solidFill>
                <a:cs typeface="Arial Unicode MS"/>
              </a:rPr>
              <a:t> </a:t>
            </a:r>
            <a:r>
              <a:rPr sz="1300" dirty="0">
                <a:cs typeface="Arial Unicode MS"/>
              </a:rPr>
              <a:t>Приемные патрубки-эксцентрики дают возможность смещения подключения на 10 мм, что облегчает  монтаж SOLOLIFT2.</a:t>
            </a:r>
            <a:endParaRPr sz="1300" dirty="0">
              <a:cs typeface="Arial Unicode MS"/>
            </a:endParaRPr>
          </a:p>
          <a:p>
            <a:pPr marL="192405" marR="269875" indent="-180340" algn="just">
              <a:lnSpc>
                <a:spcPct val="100000"/>
              </a:lnSpc>
              <a:spcBef>
                <a:spcPts val="280"/>
              </a:spcBef>
            </a:pPr>
            <a:r>
              <a:rPr sz="1300" dirty="0">
                <a:solidFill>
                  <a:srgbClr val="DF7D00"/>
                </a:solidFill>
                <a:cs typeface="Arial Unicode MS"/>
              </a:rPr>
              <a:t>► </a:t>
            </a:r>
            <a:r>
              <a:rPr lang="en-US" sz="1300" dirty="0" smtClean="0">
                <a:solidFill>
                  <a:srgbClr val="DF7D00"/>
                </a:solidFill>
                <a:cs typeface="Arial Unicode MS"/>
              </a:rPr>
              <a:t> </a:t>
            </a:r>
            <a:r>
              <a:rPr sz="1300" dirty="0" err="1" smtClean="0">
                <a:cs typeface="Arial Unicode MS"/>
              </a:rPr>
              <a:t>Герметичный</a:t>
            </a:r>
            <a:r>
              <a:rPr sz="1300" dirty="0" smtClean="0">
                <a:cs typeface="Arial Unicode MS"/>
              </a:rPr>
              <a:t> </a:t>
            </a:r>
            <a:r>
              <a:rPr sz="1300" dirty="0">
                <a:cs typeface="Arial Unicode MS"/>
              </a:rPr>
              <a:t>резервуар не допустит протечек даже при избыточном давлении воды в сантехнических  устройствах.</a:t>
            </a:r>
            <a:endParaRPr sz="1300" dirty="0">
              <a:cs typeface="Arial Unicode MS"/>
            </a:endParaRPr>
          </a:p>
          <a:p>
            <a:pPr marL="12700" algn="just">
              <a:lnSpc>
                <a:spcPct val="100000"/>
              </a:lnSpc>
              <a:spcBef>
                <a:spcPts val="280"/>
              </a:spcBef>
            </a:pPr>
            <a:r>
              <a:rPr sz="1300" dirty="0">
                <a:solidFill>
                  <a:srgbClr val="DF7D00"/>
                </a:solidFill>
                <a:cs typeface="Arial Unicode MS"/>
              </a:rPr>
              <a:t>► </a:t>
            </a:r>
            <a:r>
              <a:rPr lang="en-US" sz="1300" dirty="0" smtClean="0">
                <a:solidFill>
                  <a:srgbClr val="DF7D00"/>
                </a:solidFill>
                <a:cs typeface="Arial Unicode MS"/>
              </a:rPr>
              <a:t> </a:t>
            </a:r>
            <a:r>
              <a:rPr sz="1300" dirty="0" err="1" smtClean="0">
                <a:cs typeface="Arial Unicode MS"/>
              </a:rPr>
              <a:t>Встроенный</a:t>
            </a:r>
            <a:r>
              <a:rPr sz="1300" dirty="0" smtClean="0">
                <a:cs typeface="Arial Unicode MS"/>
              </a:rPr>
              <a:t> </a:t>
            </a:r>
            <a:r>
              <a:rPr sz="1300" dirty="0">
                <a:cs typeface="Arial Unicode MS"/>
              </a:rPr>
              <a:t>угольный фильтр улучшенного качества – никакие дополнительные фильтры </a:t>
            </a:r>
            <a:r>
              <a:rPr sz="1300" dirty="0" err="1">
                <a:cs typeface="Arial Unicode MS"/>
              </a:rPr>
              <a:t>не</a:t>
            </a:r>
            <a:r>
              <a:rPr sz="1300" dirty="0">
                <a:cs typeface="Arial Unicode MS"/>
              </a:rPr>
              <a:t> </a:t>
            </a:r>
            <a:r>
              <a:rPr sz="1300" dirty="0" err="1" smtClean="0">
                <a:cs typeface="Arial Unicode MS"/>
              </a:rPr>
              <a:t>понадобятся</a:t>
            </a:r>
            <a:r>
              <a:rPr sz="1300" dirty="0">
                <a:cs typeface="Arial Unicode MS"/>
              </a:rPr>
              <a:t>.</a:t>
            </a:r>
            <a:endParaRPr sz="1300" dirty="0">
              <a:cs typeface="Arial Unicode MS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2627630" y="1371600"/>
            <a:ext cx="6015990" cy="11969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13665" algn="just">
              <a:lnSpc>
                <a:spcPct val="100000"/>
              </a:lnSpc>
              <a:spcBef>
                <a:spcPts val="700"/>
              </a:spcBef>
            </a:pPr>
            <a:r>
              <a:rPr lang="ru-RU" sz="1300" b="1" dirty="0" smtClean="0">
                <a:solidFill>
                  <a:srgbClr val="DF7D00"/>
                </a:solidFill>
                <a:cs typeface="Calibri" panose="020F0502020204030204"/>
                <a:sym typeface="+mn-ea"/>
              </a:rPr>
              <a:t>О</a:t>
            </a:r>
            <a:r>
              <a:rPr sz="1300" b="1" dirty="0" err="1" smtClean="0">
                <a:solidFill>
                  <a:srgbClr val="DF7D00"/>
                </a:solidFill>
                <a:cs typeface="Calibri" panose="020F0502020204030204"/>
                <a:sym typeface="+mn-ea"/>
              </a:rPr>
              <a:t>бла</a:t>
            </a:r>
            <a:r>
              <a:rPr lang="ru-RU" sz="1300" b="1" dirty="0" smtClean="0">
                <a:solidFill>
                  <a:srgbClr val="DF7D00"/>
                </a:solidFill>
                <a:cs typeface="Calibri" panose="020F0502020204030204"/>
                <a:sym typeface="+mn-ea"/>
              </a:rPr>
              <a:t>с</a:t>
            </a:r>
            <a:r>
              <a:rPr sz="1300" b="1" dirty="0" smtClean="0">
                <a:solidFill>
                  <a:srgbClr val="DF7D00"/>
                </a:solidFill>
                <a:cs typeface="Calibri" panose="020F0502020204030204"/>
                <a:sym typeface="+mn-ea"/>
              </a:rPr>
              <a:t>т</a:t>
            </a:r>
            <a:r>
              <a:rPr lang="ru-RU" sz="1300" b="1" dirty="0" smtClean="0">
                <a:solidFill>
                  <a:srgbClr val="DF7D00"/>
                </a:solidFill>
                <a:cs typeface="Calibri" panose="020F0502020204030204"/>
                <a:sym typeface="+mn-ea"/>
              </a:rPr>
              <a:t>ь п</a:t>
            </a:r>
            <a:r>
              <a:rPr sz="1300" b="1" dirty="0" err="1" smtClean="0">
                <a:solidFill>
                  <a:srgbClr val="DF7D00"/>
                </a:solidFill>
                <a:cs typeface="Calibri" panose="020F0502020204030204"/>
                <a:sym typeface="+mn-ea"/>
              </a:rPr>
              <a:t>ри</a:t>
            </a:r>
            <a:r>
              <a:rPr lang="ru-RU" sz="1300" b="1" dirty="0" smtClean="0">
                <a:solidFill>
                  <a:srgbClr val="DF7D00"/>
                </a:solidFill>
                <a:cs typeface="Calibri" panose="020F0502020204030204"/>
                <a:sym typeface="+mn-ea"/>
              </a:rPr>
              <a:t>м</a:t>
            </a:r>
            <a:r>
              <a:rPr sz="1300" b="1" dirty="0" err="1" smtClean="0">
                <a:solidFill>
                  <a:srgbClr val="DF7D00"/>
                </a:solidFill>
                <a:cs typeface="Calibri" panose="020F0502020204030204"/>
                <a:sym typeface="+mn-ea"/>
              </a:rPr>
              <a:t>енения</a:t>
            </a:r>
            <a:r>
              <a:rPr sz="1300" b="1" dirty="0">
                <a:solidFill>
                  <a:srgbClr val="DF7D00"/>
                </a:solidFill>
                <a:cs typeface="Calibri" panose="020F0502020204030204"/>
                <a:sym typeface="+mn-ea"/>
              </a:rPr>
              <a:t>:</a:t>
            </a:r>
            <a:endParaRPr sz="1300" dirty="0">
              <a:cs typeface="Calibri" panose="020F0502020204030204"/>
            </a:endParaRPr>
          </a:p>
          <a:p>
            <a:pPr marL="192405" marR="138430" indent="-180340" algn="just">
              <a:lnSpc>
                <a:spcPct val="100000"/>
              </a:lnSpc>
              <a:spcBef>
                <a:spcPts val="545"/>
              </a:spcBef>
            </a:pPr>
            <a:r>
              <a:rPr sz="1300" spc="350" dirty="0">
                <a:solidFill>
                  <a:srgbClr val="DF7D00"/>
                </a:solidFill>
                <a:cs typeface="Arial Unicode MS"/>
                <a:sym typeface="+mn-ea"/>
              </a:rPr>
              <a:t>►</a:t>
            </a:r>
            <a:r>
              <a:rPr sz="1300" spc="-110" dirty="0">
                <a:solidFill>
                  <a:srgbClr val="DF7D00"/>
                </a:solidFill>
                <a:cs typeface="Arial Unicode MS"/>
                <a:sym typeface="+mn-ea"/>
              </a:rPr>
              <a:t> </a:t>
            </a:r>
            <a:r>
              <a:rPr sz="1300" dirty="0">
                <a:cs typeface="Arial Unicode MS"/>
                <a:sym typeface="+mn-ea"/>
              </a:rPr>
              <a:t>Автоматическое перекачивание сточных вод от санузлов, кухонь, посудо-моечных и стиральных машин,  душевых.</a:t>
            </a:r>
            <a:endParaRPr sz="1300" dirty="0">
              <a:cs typeface="Arial Unicode MS"/>
            </a:endParaRPr>
          </a:p>
          <a:p>
            <a:pPr marL="12700" algn="just">
              <a:lnSpc>
                <a:spcPct val="100000"/>
              </a:lnSpc>
              <a:spcBef>
                <a:spcPts val="280"/>
              </a:spcBef>
            </a:pPr>
            <a:r>
              <a:rPr sz="1300" dirty="0" smtClean="0">
                <a:solidFill>
                  <a:srgbClr val="DF7D00"/>
                </a:solidFill>
                <a:cs typeface="Arial Unicode MS"/>
                <a:sym typeface="+mn-ea"/>
              </a:rPr>
              <a:t>►</a:t>
            </a:r>
            <a:r>
              <a:rPr lang="en-US" sz="1300" dirty="0" smtClean="0">
                <a:solidFill>
                  <a:srgbClr val="DF7D00"/>
                </a:solidFill>
                <a:cs typeface="Arial Unicode MS"/>
                <a:sym typeface="+mn-ea"/>
              </a:rPr>
              <a:t> </a:t>
            </a:r>
            <a:r>
              <a:rPr sz="1300" dirty="0" smtClean="0">
                <a:solidFill>
                  <a:srgbClr val="DF7D00"/>
                </a:solidFill>
                <a:cs typeface="Arial Unicode MS"/>
                <a:sym typeface="+mn-ea"/>
              </a:rPr>
              <a:t> </a:t>
            </a:r>
            <a:r>
              <a:rPr sz="1300" dirty="0">
                <a:cs typeface="Arial Unicode MS"/>
                <a:sym typeface="+mn-ea"/>
              </a:rPr>
              <a:t>Применяется при удаленном расположении самотечной канализации или в подвальных помещениях.</a:t>
            </a:r>
            <a:endParaRPr lang="ru-RU" altLang="en-US" sz="1300" dirty="0">
              <a:cs typeface="Arial Unicode MS"/>
              <a:sym typeface="+mn-ea"/>
            </a:endParaRPr>
          </a:p>
        </p:txBody>
      </p:sp>
      <p:pic>
        <p:nvPicPr>
          <p:cNvPr id="102" name="Рисунок 10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33" y="330518"/>
            <a:ext cx="1838325" cy="333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07250" y="692696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ject 3"/>
          <p:cNvSpPr txBox="1"/>
          <p:nvPr/>
        </p:nvSpPr>
        <p:spPr>
          <a:xfrm>
            <a:off x="1075594" y="692696"/>
            <a:ext cx="6385201" cy="289823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1800" b="1" kern="0" spc="40" dirty="0">
                <a:solidFill>
                  <a:srgbClr val="DF7D00"/>
                </a:solidFill>
              </a:rPr>
              <a:t>Канализационные насосные установки </a:t>
            </a:r>
            <a:r>
              <a:rPr lang="en-US" sz="1800" b="1" kern="0" spc="40" dirty="0">
                <a:solidFill>
                  <a:srgbClr val="DF7D00"/>
                </a:solidFill>
              </a:rPr>
              <a:t>SOLOLIFT2</a:t>
            </a:r>
            <a:endParaRPr lang="en-US" sz="1800" b="1" kern="0" spc="40" dirty="0">
              <a:solidFill>
                <a:srgbClr val="DF7D00"/>
              </a:solidFill>
            </a:endParaRPr>
          </a:p>
        </p:txBody>
      </p:sp>
      <p:sp>
        <p:nvSpPr>
          <p:cNvPr id="12" name="object 105"/>
          <p:cNvSpPr txBox="1"/>
          <p:nvPr/>
        </p:nvSpPr>
        <p:spPr>
          <a:xfrm>
            <a:off x="347277" y="1174327"/>
            <a:ext cx="298640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2470" marR="5080" indent="-700405">
              <a:lnSpc>
                <a:spcPct val="100000"/>
              </a:lnSpc>
              <a:spcBef>
                <a:spcPts val="100"/>
              </a:spcBef>
            </a:pPr>
            <a:r>
              <a:rPr sz="1200" b="1" spc="25" dirty="0">
                <a:solidFill>
                  <a:srgbClr val="DF7D00"/>
                </a:solidFill>
                <a:latin typeface="Calibri" panose="020F0502020204030204"/>
                <a:cs typeface="Calibri" panose="020F0502020204030204"/>
              </a:rPr>
              <a:t>Возможные </a:t>
            </a:r>
            <a:r>
              <a:rPr sz="1200" b="1" spc="35" dirty="0">
                <a:solidFill>
                  <a:srgbClr val="DF7D00"/>
                </a:solidFill>
                <a:latin typeface="Calibri" panose="020F0502020204030204"/>
                <a:cs typeface="Calibri" panose="020F0502020204030204"/>
              </a:rPr>
              <a:t>варианты</a:t>
            </a:r>
            <a:r>
              <a:rPr sz="1200" b="1" spc="-55" dirty="0">
                <a:solidFill>
                  <a:srgbClr val="DF7D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b="1" spc="25" dirty="0">
                <a:solidFill>
                  <a:srgbClr val="DF7D00"/>
                </a:solidFill>
                <a:latin typeface="Calibri" panose="020F0502020204030204"/>
                <a:cs typeface="Calibri" panose="020F0502020204030204"/>
              </a:rPr>
              <a:t>подключения  моделей</a:t>
            </a:r>
            <a:r>
              <a:rPr sz="1200" b="1" spc="-95" dirty="0">
                <a:solidFill>
                  <a:srgbClr val="DF7D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b="1" spc="10" dirty="0">
                <a:solidFill>
                  <a:srgbClr val="DF7D00"/>
                </a:solidFill>
                <a:latin typeface="Calibri" panose="020F0502020204030204"/>
                <a:cs typeface="Calibri" panose="020F0502020204030204"/>
              </a:rPr>
              <a:t>SOLOLIFT2</a:t>
            </a:r>
            <a:endParaRPr sz="12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5" name="object 107"/>
          <p:cNvSpPr/>
          <p:nvPr/>
        </p:nvSpPr>
        <p:spPr>
          <a:xfrm flipH="1">
            <a:off x="3416535" y="1220797"/>
            <a:ext cx="81788" cy="5110391"/>
          </a:xfrm>
          <a:custGeom>
            <a:avLst/>
            <a:gdLst/>
            <a:ahLst/>
            <a:cxnLst/>
            <a:rect l="l" t="t" r="r" b="b"/>
            <a:pathLst>
              <a:path h="7059295">
                <a:moveTo>
                  <a:pt x="0" y="0"/>
                </a:moveTo>
                <a:lnTo>
                  <a:pt x="0" y="7058748"/>
                </a:lnTo>
              </a:path>
            </a:pathLst>
          </a:custGeom>
          <a:ln w="12700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108"/>
          <p:cNvSpPr/>
          <p:nvPr/>
        </p:nvSpPr>
        <p:spPr>
          <a:xfrm>
            <a:off x="1589039" y="2298709"/>
            <a:ext cx="1647189" cy="0"/>
          </a:xfrm>
          <a:custGeom>
            <a:avLst/>
            <a:gdLst/>
            <a:ahLst/>
            <a:cxnLst/>
            <a:rect l="l" t="t" r="r" b="b"/>
            <a:pathLst>
              <a:path w="1647189">
                <a:moveTo>
                  <a:pt x="0" y="0"/>
                </a:moveTo>
                <a:lnTo>
                  <a:pt x="1646768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109"/>
          <p:cNvSpPr/>
          <p:nvPr/>
        </p:nvSpPr>
        <p:spPr>
          <a:xfrm>
            <a:off x="1028106" y="2298709"/>
            <a:ext cx="442595" cy="0"/>
          </a:xfrm>
          <a:custGeom>
            <a:avLst/>
            <a:gdLst/>
            <a:ahLst/>
            <a:cxnLst/>
            <a:rect l="l" t="t" r="r" b="b"/>
            <a:pathLst>
              <a:path w="442594">
                <a:moveTo>
                  <a:pt x="0" y="0"/>
                </a:moveTo>
                <a:lnTo>
                  <a:pt x="442061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110"/>
          <p:cNvSpPr/>
          <p:nvPr/>
        </p:nvSpPr>
        <p:spPr>
          <a:xfrm>
            <a:off x="570588" y="2298709"/>
            <a:ext cx="339090" cy="0"/>
          </a:xfrm>
          <a:custGeom>
            <a:avLst/>
            <a:gdLst/>
            <a:ahLst/>
            <a:cxnLst/>
            <a:rect l="l" t="t" r="r" b="b"/>
            <a:pathLst>
              <a:path w="339090">
                <a:moveTo>
                  <a:pt x="0" y="0"/>
                </a:moveTo>
                <a:lnTo>
                  <a:pt x="338645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111"/>
          <p:cNvSpPr/>
          <p:nvPr/>
        </p:nvSpPr>
        <p:spPr>
          <a:xfrm>
            <a:off x="1589039" y="2677439"/>
            <a:ext cx="1567180" cy="0"/>
          </a:xfrm>
          <a:custGeom>
            <a:avLst/>
            <a:gdLst/>
            <a:ahLst/>
            <a:cxnLst/>
            <a:rect l="l" t="t" r="r" b="b"/>
            <a:pathLst>
              <a:path w="1567179">
                <a:moveTo>
                  <a:pt x="0" y="0"/>
                </a:moveTo>
                <a:lnTo>
                  <a:pt x="1566862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112"/>
          <p:cNvSpPr/>
          <p:nvPr/>
        </p:nvSpPr>
        <p:spPr>
          <a:xfrm>
            <a:off x="1028106" y="2677439"/>
            <a:ext cx="442595" cy="0"/>
          </a:xfrm>
          <a:custGeom>
            <a:avLst/>
            <a:gdLst/>
            <a:ahLst/>
            <a:cxnLst/>
            <a:rect l="l" t="t" r="r" b="b"/>
            <a:pathLst>
              <a:path w="442594">
                <a:moveTo>
                  <a:pt x="0" y="0"/>
                </a:moveTo>
                <a:lnTo>
                  <a:pt x="442061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113"/>
          <p:cNvSpPr/>
          <p:nvPr/>
        </p:nvSpPr>
        <p:spPr>
          <a:xfrm>
            <a:off x="570588" y="2677439"/>
            <a:ext cx="339090" cy="0"/>
          </a:xfrm>
          <a:custGeom>
            <a:avLst/>
            <a:gdLst/>
            <a:ahLst/>
            <a:cxnLst/>
            <a:rect l="l" t="t" r="r" b="b"/>
            <a:pathLst>
              <a:path w="339090">
                <a:moveTo>
                  <a:pt x="0" y="0"/>
                </a:moveTo>
                <a:lnTo>
                  <a:pt x="338645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114"/>
          <p:cNvSpPr/>
          <p:nvPr/>
        </p:nvSpPr>
        <p:spPr>
          <a:xfrm>
            <a:off x="1589039" y="3056170"/>
            <a:ext cx="1567180" cy="0"/>
          </a:xfrm>
          <a:custGeom>
            <a:avLst/>
            <a:gdLst/>
            <a:ahLst/>
            <a:cxnLst/>
            <a:rect l="l" t="t" r="r" b="b"/>
            <a:pathLst>
              <a:path w="1567179">
                <a:moveTo>
                  <a:pt x="0" y="0"/>
                </a:moveTo>
                <a:lnTo>
                  <a:pt x="1566862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115"/>
          <p:cNvSpPr/>
          <p:nvPr/>
        </p:nvSpPr>
        <p:spPr>
          <a:xfrm>
            <a:off x="1028106" y="3056170"/>
            <a:ext cx="442595" cy="0"/>
          </a:xfrm>
          <a:custGeom>
            <a:avLst/>
            <a:gdLst/>
            <a:ahLst/>
            <a:cxnLst/>
            <a:rect l="l" t="t" r="r" b="b"/>
            <a:pathLst>
              <a:path w="442594">
                <a:moveTo>
                  <a:pt x="0" y="0"/>
                </a:moveTo>
                <a:lnTo>
                  <a:pt x="442061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116"/>
          <p:cNvSpPr/>
          <p:nvPr/>
        </p:nvSpPr>
        <p:spPr>
          <a:xfrm>
            <a:off x="570588" y="3056170"/>
            <a:ext cx="339090" cy="0"/>
          </a:xfrm>
          <a:custGeom>
            <a:avLst/>
            <a:gdLst/>
            <a:ahLst/>
            <a:cxnLst/>
            <a:rect l="l" t="t" r="r" b="b"/>
            <a:pathLst>
              <a:path w="339090">
                <a:moveTo>
                  <a:pt x="0" y="0"/>
                </a:moveTo>
                <a:lnTo>
                  <a:pt x="338645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117"/>
          <p:cNvSpPr/>
          <p:nvPr/>
        </p:nvSpPr>
        <p:spPr>
          <a:xfrm>
            <a:off x="2712710" y="3434900"/>
            <a:ext cx="443230" cy="0"/>
          </a:xfrm>
          <a:custGeom>
            <a:avLst/>
            <a:gdLst/>
            <a:ahLst/>
            <a:cxnLst/>
            <a:rect l="l" t="t" r="r" b="b"/>
            <a:pathLst>
              <a:path w="443229">
                <a:moveTo>
                  <a:pt x="0" y="0"/>
                </a:moveTo>
                <a:lnTo>
                  <a:pt x="443191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118"/>
          <p:cNvSpPr/>
          <p:nvPr/>
        </p:nvSpPr>
        <p:spPr>
          <a:xfrm>
            <a:off x="2151383" y="3434900"/>
            <a:ext cx="442595" cy="0"/>
          </a:xfrm>
          <a:custGeom>
            <a:avLst/>
            <a:gdLst/>
            <a:ahLst/>
            <a:cxnLst/>
            <a:rect l="l" t="t" r="r" b="b"/>
            <a:pathLst>
              <a:path w="442594">
                <a:moveTo>
                  <a:pt x="0" y="0"/>
                </a:moveTo>
                <a:lnTo>
                  <a:pt x="442455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119"/>
          <p:cNvSpPr/>
          <p:nvPr/>
        </p:nvSpPr>
        <p:spPr>
          <a:xfrm>
            <a:off x="1589039" y="3434900"/>
            <a:ext cx="443865" cy="0"/>
          </a:xfrm>
          <a:custGeom>
            <a:avLst/>
            <a:gdLst/>
            <a:ahLst/>
            <a:cxnLst/>
            <a:rect l="l" t="t" r="r" b="b"/>
            <a:pathLst>
              <a:path w="443864">
                <a:moveTo>
                  <a:pt x="0" y="0"/>
                </a:moveTo>
                <a:lnTo>
                  <a:pt x="443471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120"/>
          <p:cNvSpPr/>
          <p:nvPr/>
        </p:nvSpPr>
        <p:spPr>
          <a:xfrm>
            <a:off x="1028106" y="3434900"/>
            <a:ext cx="442595" cy="0"/>
          </a:xfrm>
          <a:custGeom>
            <a:avLst/>
            <a:gdLst/>
            <a:ahLst/>
            <a:cxnLst/>
            <a:rect l="l" t="t" r="r" b="b"/>
            <a:pathLst>
              <a:path w="442594">
                <a:moveTo>
                  <a:pt x="0" y="0"/>
                </a:moveTo>
                <a:lnTo>
                  <a:pt x="442061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121"/>
          <p:cNvSpPr/>
          <p:nvPr/>
        </p:nvSpPr>
        <p:spPr>
          <a:xfrm>
            <a:off x="570588" y="3434900"/>
            <a:ext cx="339090" cy="0"/>
          </a:xfrm>
          <a:custGeom>
            <a:avLst/>
            <a:gdLst/>
            <a:ahLst/>
            <a:cxnLst/>
            <a:rect l="l" t="t" r="r" b="b"/>
            <a:pathLst>
              <a:path w="339090">
                <a:moveTo>
                  <a:pt x="0" y="0"/>
                </a:moveTo>
                <a:lnTo>
                  <a:pt x="338645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122"/>
          <p:cNvSpPr/>
          <p:nvPr/>
        </p:nvSpPr>
        <p:spPr>
          <a:xfrm>
            <a:off x="2712710" y="3813631"/>
            <a:ext cx="443230" cy="0"/>
          </a:xfrm>
          <a:custGeom>
            <a:avLst/>
            <a:gdLst/>
            <a:ahLst/>
            <a:cxnLst/>
            <a:rect l="l" t="t" r="r" b="b"/>
            <a:pathLst>
              <a:path w="443229">
                <a:moveTo>
                  <a:pt x="0" y="0"/>
                </a:moveTo>
                <a:lnTo>
                  <a:pt x="443191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123"/>
          <p:cNvSpPr/>
          <p:nvPr/>
        </p:nvSpPr>
        <p:spPr>
          <a:xfrm>
            <a:off x="2151383" y="3813631"/>
            <a:ext cx="442595" cy="0"/>
          </a:xfrm>
          <a:custGeom>
            <a:avLst/>
            <a:gdLst/>
            <a:ahLst/>
            <a:cxnLst/>
            <a:rect l="l" t="t" r="r" b="b"/>
            <a:pathLst>
              <a:path w="442594">
                <a:moveTo>
                  <a:pt x="0" y="0"/>
                </a:moveTo>
                <a:lnTo>
                  <a:pt x="442455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124"/>
          <p:cNvSpPr/>
          <p:nvPr/>
        </p:nvSpPr>
        <p:spPr>
          <a:xfrm>
            <a:off x="1589039" y="3813631"/>
            <a:ext cx="443865" cy="0"/>
          </a:xfrm>
          <a:custGeom>
            <a:avLst/>
            <a:gdLst/>
            <a:ahLst/>
            <a:cxnLst/>
            <a:rect l="l" t="t" r="r" b="b"/>
            <a:pathLst>
              <a:path w="443864">
                <a:moveTo>
                  <a:pt x="0" y="0"/>
                </a:moveTo>
                <a:lnTo>
                  <a:pt x="443471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125"/>
          <p:cNvSpPr/>
          <p:nvPr/>
        </p:nvSpPr>
        <p:spPr>
          <a:xfrm>
            <a:off x="1028080" y="3813631"/>
            <a:ext cx="442595" cy="0"/>
          </a:xfrm>
          <a:custGeom>
            <a:avLst/>
            <a:gdLst/>
            <a:ahLst/>
            <a:cxnLst/>
            <a:rect l="l" t="t" r="r" b="b"/>
            <a:pathLst>
              <a:path w="442594">
                <a:moveTo>
                  <a:pt x="0" y="0"/>
                </a:moveTo>
                <a:lnTo>
                  <a:pt x="442087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126"/>
          <p:cNvSpPr/>
          <p:nvPr/>
        </p:nvSpPr>
        <p:spPr>
          <a:xfrm>
            <a:off x="570588" y="3813631"/>
            <a:ext cx="339090" cy="0"/>
          </a:xfrm>
          <a:custGeom>
            <a:avLst/>
            <a:gdLst/>
            <a:ahLst/>
            <a:cxnLst/>
            <a:rect l="l" t="t" r="r" b="b"/>
            <a:pathLst>
              <a:path w="339090">
                <a:moveTo>
                  <a:pt x="0" y="0"/>
                </a:moveTo>
                <a:lnTo>
                  <a:pt x="338620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127"/>
          <p:cNvSpPr/>
          <p:nvPr/>
        </p:nvSpPr>
        <p:spPr>
          <a:xfrm>
            <a:off x="2712710" y="4192361"/>
            <a:ext cx="443230" cy="0"/>
          </a:xfrm>
          <a:custGeom>
            <a:avLst/>
            <a:gdLst/>
            <a:ahLst/>
            <a:cxnLst/>
            <a:rect l="l" t="t" r="r" b="b"/>
            <a:pathLst>
              <a:path w="443229">
                <a:moveTo>
                  <a:pt x="0" y="0"/>
                </a:moveTo>
                <a:lnTo>
                  <a:pt x="443191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128"/>
          <p:cNvSpPr/>
          <p:nvPr/>
        </p:nvSpPr>
        <p:spPr>
          <a:xfrm>
            <a:off x="2151383" y="4192361"/>
            <a:ext cx="442595" cy="0"/>
          </a:xfrm>
          <a:custGeom>
            <a:avLst/>
            <a:gdLst/>
            <a:ahLst/>
            <a:cxnLst/>
            <a:rect l="l" t="t" r="r" b="b"/>
            <a:pathLst>
              <a:path w="442594">
                <a:moveTo>
                  <a:pt x="0" y="0"/>
                </a:moveTo>
                <a:lnTo>
                  <a:pt x="442455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129"/>
          <p:cNvSpPr/>
          <p:nvPr/>
        </p:nvSpPr>
        <p:spPr>
          <a:xfrm>
            <a:off x="1589039" y="4192361"/>
            <a:ext cx="443865" cy="0"/>
          </a:xfrm>
          <a:custGeom>
            <a:avLst/>
            <a:gdLst/>
            <a:ahLst/>
            <a:cxnLst/>
            <a:rect l="l" t="t" r="r" b="b"/>
            <a:pathLst>
              <a:path w="443864">
                <a:moveTo>
                  <a:pt x="0" y="0"/>
                </a:moveTo>
                <a:lnTo>
                  <a:pt x="443471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130"/>
          <p:cNvSpPr/>
          <p:nvPr/>
        </p:nvSpPr>
        <p:spPr>
          <a:xfrm>
            <a:off x="570588" y="4192361"/>
            <a:ext cx="899794" cy="0"/>
          </a:xfrm>
          <a:custGeom>
            <a:avLst/>
            <a:gdLst/>
            <a:ahLst/>
            <a:cxnLst/>
            <a:rect l="l" t="t" r="r" b="b"/>
            <a:pathLst>
              <a:path w="899794">
                <a:moveTo>
                  <a:pt x="0" y="0"/>
                </a:moveTo>
                <a:lnTo>
                  <a:pt x="899579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131"/>
          <p:cNvSpPr/>
          <p:nvPr/>
        </p:nvSpPr>
        <p:spPr>
          <a:xfrm>
            <a:off x="2712710" y="4571092"/>
            <a:ext cx="523240" cy="0"/>
          </a:xfrm>
          <a:custGeom>
            <a:avLst/>
            <a:gdLst/>
            <a:ahLst/>
            <a:cxnLst/>
            <a:rect l="l" t="t" r="r" b="b"/>
            <a:pathLst>
              <a:path w="523239">
                <a:moveTo>
                  <a:pt x="0" y="0"/>
                </a:moveTo>
                <a:lnTo>
                  <a:pt x="523097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132"/>
          <p:cNvSpPr/>
          <p:nvPr/>
        </p:nvSpPr>
        <p:spPr>
          <a:xfrm>
            <a:off x="570588" y="4571092"/>
            <a:ext cx="2023745" cy="0"/>
          </a:xfrm>
          <a:custGeom>
            <a:avLst/>
            <a:gdLst/>
            <a:ahLst/>
            <a:cxnLst/>
            <a:rect l="l" t="t" r="r" b="b"/>
            <a:pathLst>
              <a:path w="2023745">
                <a:moveTo>
                  <a:pt x="0" y="0"/>
                </a:moveTo>
                <a:lnTo>
                  <a:pt x="2023249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133"/>
          <p:cNvSpPr/>
          <p:nvPr/>
        </p:nvSpPr>
        <p:spPr>
          <a:xfrm>
            <a:off x="2712710" y="4949821"/>
            <a:ext cx="523240" cy="0"/>
          </a:xfrm>
          <a:custGeom>
            <a:avLst/>
            <a:gdLst/>
            <a:ahLst/>
            <a:cxnLst/>
            <a:rect l="l" t="t" r="r" b="b"/>
            <a:pathLst>
              <a:path w="523239">
                <a:moveTo>
                  <a:pt x="0" y="0"/>
                </a:moveTo>
                <a:lnTo>
                  <a:pt x="523097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134"/>
          <p:cNvSpPr/>
          <p:nvPr/>
        </p:nvSpPr>
        <p:spPr>
          <a:xfrm>
            <a:off x="570588" y="4949821"/>
            <a:ext cx="2023745" cy="0"/>
          </a:xfrm>
          <a:custGeom>
            <a:avLst/>
            <a:gdLst/>
            <a:ahLst/>
            <a:cxnLst/>
            <a:rect l="l" t="t" r="r" b="b"/>
            <a:pathLst>
              <a:path w="2023745">
                <a:moveTo>
                  <a:pt x="0" y="0"/>
                </a:moveTo>
                <a:lnTo>
                  <a:pt x="2023249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135"/>
          <p:cNvSpPr/>
          <p:nvPr/>
        </p:nvSpPr>
        <p:spPr>
          <a:xfrm>
            <a:off x="2712710" y="5328551"/>
            <a:ext cx="523240" cy="0"/>
          </a:xfrm>
          <a:custGeom>
            <a:avLst/>
            <a:gdLst/>
            <a:ahLst/>
            <a:cxnLst/>
            <a:rect l="l" t="t" r="r" b="b"/>
            <a:pathLst>
              <a:path w="523239">
                <a:moveTo>
                  <a:pt x="0" y="0"/>
                </a:moveTo>
                <a:lnTo>
                  <a:pt x="523097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136"/>
          <p:cNvSpPr/>
          <p:nvPr/>
        </p:nvSpPr>
        <p:spPr>
          <a:xfrm>
            <a:off x="570588" y="5328551"/>
            <a:ext cx="2023745" cy="0"/>
          </a:xfrm>
          <a:custGeom>
            <a:avLst/>
            <a:gdLst/>
            <a:ahLst/>
            <a:cxnLst/>
            <a:rect l="l" t="t" r="r" b="b"/>
            <a:pathLst>
              <a:path w="2023745">
                <a:moveTo>
                  <a:pt x="0" y="0"/>
                </a:moveTo>
                <a:lnTo>
                  <a:pt x="2023249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137"/>
          <p:cNvSpPr/>
          <p:nvPr/>
        </p:nvSpPr>
        <p:spPr>
          <a:xfrm>
            <a:off x="2712710" y="5707282"/>
            <a:ext cx="523240" cy="0"/>
          </a:xfrm>
          <a:custGeom>
            <a:avLst/>
            <a:gdLst/>
            <a:ahLst/>
            <a:cxnLst/>
            <a:rect l="l" t="t" r="r" b="b"/>
            <a:pathLst>
              <a:path w="523239">
                <a:moveTo>
                  <a:pt x="0" y="0"/>
                </a:moveTo>
                <a:lnTo>
                  <a:pt x="523097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138"/>
          <p:cNvSpPr/>
          <p:nvPr/>
        </p:nvSpPr>
        <p:spPr>
          <a:xfrm>
            <a:off x="570588" y="5707282"/>
            <a:ext cx="2023745" cy="0"/>
          </a:xfrm>
          <a:custGeom>
            <a:avLst/>
            <a:gdLst/>
            <a:ahLst/>
            <a:cxnLst/>
            <a:rect l="l" t="t" r="r" b="b"/>
            <a:pathLst>
              <a:path w="2023745">
                <a:moveTo>
                  <a:pt x="0" y="0"/>
                </a:moveTo>
                <a:lnTo>
                  <a:pt x="2023249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139"/>
          <p:cNvSpPr/>
          <p:nvPr/>
        </p:nvSpPr>
        <p:spPr>
          <a:xfrm>
            <a:off x="2712710" y="6083935"/>
            <a:ext cx="523240" cy="0"/>
          </a:xfrm>
          <a:custGeom>
            <a:avLst/>
            <a:gdLst/>
            <a:ahLst/>
            <a:cxnLst/>
            <a:rect l="l" t="t" r="r" b="b"/>
            <a:pathLst>
              <a:path w="523239">
                <a:moveTo>
                  <a:pt x="0" y="0"/>
                </a:moveTo>
                <a:lnTo>
                  <a:pt x="523097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140"/>
          <p:cNvSpPr/>
          <p:nvPr/>
        </p:nvSpPr>
        <p:spPr>
          <a:xfrm>
            <a:off x="570588" y="6083935"/>
            <a:ext cx="2023745" cy="0"/>
          </a:xfrm>
          <a:custGeom>
            <a:avLst/>
            <a:gdLst/>
            <a:ahLst/>
            <a:cxnLst/>
            <a:rect l="l" t="t" r="r" b="b"/>
            <a:pathLst>
              <a:path w="2023745">
                <a:moveTo>
                  <a:pt x="0" y="0"/>
                </a:moveTo>
                <a:lnTo>
                  <a:pt x="2023249" y="0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141"/>
          <p:cNvSpPr/>
          <p:nvPr/>
        </p:nvSpPr>
        <p:spPr>
          <a:xfrm>
            <a:off x="3230850" y="2052636"/>
            <a:ext cx="0" cy="574675"/>
          </a:xfrm>
          <a:custGeom>
            <a:avLst/>
            <a:gdLst/>
            <a:ahLst/>
            <a:cxnLst/>
            <a:rect l="l" t="t" r="r" b="b"/>
            <a:pathLst>
              <a:path h="574675">
                <a:moveTo>
                  <a:pt x="0" y="0"/>
                </a:moveTo>
                <a:lnTo>
                  <a:pt x="0" y="574662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142"/>
          <p:cNvSpPr/>
          <p:nvPr/>
        </p:nvSpPr>
        <p:spPr>
          <a:xfrm>
            <a:off x="3155902" y="2627298"/>
            <a:ext cx="119380" cy="1637030"/>
          </a:xfrm>
          <a:custGeom>
            <a:avLst/>
            <a:gdLst/>
            <a:ahLst/>
            <a:cxnLst/>
            <a:rect l="l" t="t" r="r" b="b"/>
            <a:pathLst>
              <a:path w="119379" h="1637029">
                <a:moveTo>
                  <a:pt x="0" y="0"/>
                </a:moveTo>
                <a:lnTo>
                  <a:pt x="118872" y="0"/>
                </a:lnTo>
                <a:lnTo>
                  <a:pt x="118872" y="1636776"/>
                </a:lnTo>
                <a:lnTo>
                  <a:pt x="0" y="1636776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143"/>
          <p:cNvSpPr/>
          <p:nvPr/>
        </p:nvSpPr>
        <p:spPr>
          <a:xfrm>
            <a:off x="3181912" y="3006828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5" h="99694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144"/>
          <p:cNvSpPr/>
          <p:nvPr/>
        </p:nvSpPr>
        <p:spPr>
          <a:xfrm>
            <a:off x="3181912" y="3006828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5" h="99694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145"/>
          <p:cNvSpPr/>
          <p:nvPr/>
        </p:nvSpPr>
        <p:spPr>
          <a:xfrm>
            <a:off x="3181912" y="2628235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5" h="99694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146"/>
          <p:cNvSpPr/>
          <p:nvPr/>
        </p:nvSpPr>
        <p:spPr>
          <a:xfrm>
            <a:off x="3181912" y="2628235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5" h="99694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147"/>
          <p:cNvSpPr/>
          <p:nvPr/>
        </p:nvSpPr>
        <p:spPr>
          <a:xfrm>
            <a:off x="3181912" y="3764239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5" h="99694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148"/>
          <p:cNvSpPr/>
          <p:nvPr/>
        </p:nvSpPr>
        <p:spPr>
          <a:xfrm>
            <a:off x="3181912" y="3764239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5" h="99694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149"/>
          <p:cNvSpPr/>
          <p:nvPr/>
        </p:nvSpPr>
        <p:spPr>
          <a:xfrm>
            <a:off x="3181912" y="3385473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5" h="99694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150"/>
          <p:cNvSpPr/>
          <p:nvPr/>
        </p:nvSpPr>
        <p:spPr>
          <a:xfrm>
            <a:off x="3181912" y="3385473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5" h="99694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151"/>
          <p:cNvSpPr/>
          <p:nvPr/>
        </p:nvSpPr>
        <p:spPr>
          <a:xfrm>
            <a:off x="3181912" y="4142885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5" h="99695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152"/>
          <p:cNvSpPr/>
          <p:nvPr/>
        </p:nvSpPr>
        <p:spPr>
          <a:xfrm>
            <a:off x="3181912" y="4142885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5" h="99695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153"/>
          <p:cNvSpPr/>
          <p:nvPr/>
        </p:nvSpPr>
        <p:spPr>
          <a:xfrm>
            <a:off x="264264" y="2156065"/>
            <a:ext cx="306705" cy="306705"/>
          </a:xfrm>
          <a:custGeom>
            <a:avLst/>
            <a:gdLst/>
            <a:ahLst/>
            <a:cxnLst/>
            <a:rect l="l" t="t" r="r" b="b"/>
            <a:pathLst>
              <a:path w="306705" h="306705">
                <a:moveTo>
                  <a:pt x="0" y="0"/>
                </a:moveTo>
                <a:lnTo>
                  <a:pt x="306324" y="0"/>
                </a:lnTo>
                <a:lnTo>
                  <a:pt x="306324" y="306324"/>
                </a:lnTo>
                <a:lnTo>
                  <a:pt x="0" y="30632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154"/>
          <p:cNvSpPr/>
          <p:nvPr/>
        </p:nvSpPr>
        <p:spPr>
          <a:xfrm>
            <a:off x="290273" y="2156999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4">
                <a:moveTo>
                  <a:pt x="141719" y="0"/>
                </a:move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155"/>
          <p:cNvSpPr/>
          <p:nvPr/>
        </p:nvSpPr>
        <p:spPr>
          <a:xfrm>
            <a:off x="290274" y="2157005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4">
                <a:moveTo>
                  <a:pt x="141719" y="0"/>
                </a:move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156"/>
          <p:cNvSpPr/>
          <p:nvPr/>
        </p:nvSpPr>
        <p:spPr>
          <a:xfrm>
            <a:off x="390604" y="2198584"/>
            <a:ext cx="15875" cy="13335"/>
          </a:xfrm>
          <a:custGeom>
            <a:avLst/>
            <a:gdLst/>
            <a:ahLst/>
            <a:cxnLst/>
            <a:rect l="l" t="t" r="r" b="b"/>
            <a:pathLst>
              <a:path w="15875" h="13334">
                <a:moveTo>
                  <a:pt x="0" y="13004"/>
                </a:moveTo>
                <a:lnTo>
                  <a:pt x="15633" y="13004"/>
                </a:lnTo>
                <a:lnTo>
                  <a:pt x="15633" y="0"/>
                </a:lnTo>
                <a:lnTo>
                  <a:pt x="0" y="0"/>
                </a:lnTo>
                <a:lnTo>
                  <a:pt x="0" y="130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157"/>
          <p:cNvSpPr/>
          <p:nvPr/>
        </p:nvSpPr>
        <p:spPr>
          <a:xfrm>
            <a:off x="390604" y="2198584"/>
            <a:ext cx="15875" cy="13335"/>
          </a:xfrm>
          <a:custGeom>
            <a:avLst/>
            <a:gdLst/>
            <a:ahLst/>
            <a:cxnLst/>
            <a:rect l="l" t="t" r="r" b="b"/>
            <a:pathLst>
              <a:path w="15875" h="13334">
                <a:moveTo>
                  <a:pt x="0" y="13004"/>
                </a:moveTo>
                <a:lnTo>
                  <a:pt x="15633" y="13004"/>
                </a:lnTo>
                <a:lnTo>
                  <a:pt x="15633" y="0"/>
                </a:lnTo>
                <a:lnTo>
                  <a:pt x="0" y="0"/>
                </a:lnTo>
                <a:lnTo>
                  <a:pt x="0" y="130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158"/>
          <p:cNvSpPr/>
          <p:nvPr/>
        </p:nvSpPr>
        <p:spPr>
          <a:xfrm>
            <a:off x="430905" y="2301325"/>
            <a:ext cx="90170" cy="12700"/>
          </a:xfrm>
          <a:custGeom>
            <a:avLst/>
            <a:gdLst/>
            <a:ahLst/>
            <a:cxnLst/>
            <a:rect l="l" t="t" r="r" b="b"/>
            <a:pathLst>
              <a:path w="90170" h="12700">
                <a:moveTo>
                  <a:pt x="89789" y="6311"/>
                </a:moveTo>
                <a:lnTo>
                  <a:pt x="89789" y="9804"/>
                </a:lnTo>
                <a:lnTo>
                  <a:pt x="87122" y="12636"/>
                </a:lnTo>
                <a:lnTo>
                  <a:pt x="83820" y="12636"/>
                </a:lnTo>
                <a:lnTo>
                  <a:pt x="5969" y="12636"/>
                </a:lnTo>
                <a:lnTo>
                  <a:pt x="2666" y="12636"/>
                </a:lnTo>
                <a:lnTo>
                  <a:pt x="0" y="9804"/>
                </a:lnTo>
                <a:lnTo>
                  <a:pt x="0" y="6311"/>
                </a:lnTo>
                <a:lnTo>
                  <a:pt x="0" y="2832"/>
                </a:lnTo>
                <a:lnTo>
                  <a:pt x="2666" y="0"/>
                </a:lnTo>
                <a:lnTo>
                  <a:pt x="5969" y="0"/>
                </a:lnTo>
                <a:lnTo>
                  <a:pt x="83820" y="0"/>
                </a:lnTo>
                <a:lnTo>
                  <a:pt x="87122" y="0"/>
                </a:lnTo>
                <a:lnTo>
                  <a:pt x="89789" y="2832"/>
                </a:lnTo>
                <a:lnTo>
                  <a:pt x="89789" y="6311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159"/>
          <p:cNvSpPr/>
          <p:nvPr/>
        </p:nvSpPr>
        <p:spPr>
          <a:xfrm>
            <a:off x="430905" y="2301325"/>
            <a:ext cx="90170" cy="12700"/>
          </a:xfrm>
          <a:custGeom>
            <a:avLst/>
            <a:gdLst/>
            <a:ahLst/>
            <a:cxnLst/>
            <a:rect l="l" t="t" r="r" b="b"/>
            <a:pathLst>
              <a:path w="90170" h="12700">
                <a:moveTo>
                  <a:pt x="89789" y="6311"/>
                </a:moveTo>
                <a:lnTo>
                  <a:pt x="89789" y="9804"/>
                </a:lnTo>
                <a:lnTo>
                  <a:pt x="87122" y="12636"/>
                </a:lnTo>
                <a:lnTo>
                  <a:pt x="83820" y="12636"/>
                </a:lnTo>
                <a:lnTo>
                  <a:pt x="5969" y="12636"/>
                </a:lnTo>
                <a:lnTo>
                  <a:pt x="2666" y="12636"/>
                </a:lnTo>
                <a:lnTo>
                  <a:pt x="0" y="9804"/>
                </a:lnTo>
                <a:lnTo>
                  <a:pt x="0" y="6311"/>
                </a:lnTo>
                <a:lnTo>
                  <a:pt x="0" y="2832"/>
                </a:lnTo>
                <a:lnTo>
                  <a:pt x="2666" y="0"/>
                </a:lnTo>
                <a:lnTo>
                  <a:pt x="5969" y="0"/>
                </a:lnTo>
                <a:lnTo>
                  <a:pt x="83820" y="0"/>
                </a:lnTo>
                <a:lnTo>
                  <a:pt x="87122" y="0"/>
                </a:lnTo>
                <a:lnTo>
                  <a:pt x="89789" y="2832"/>
                </a:lnTo>
                <a:lnTo>
                  <a:pt x="89789" y="6311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160"/>
          <p:cNvSpPr/>
          <p:nvPr/>
        </p:nvSpPr>
        <p:spPr>
          <a:xfrm>
            <a:off x="372909" y="2314104"/>
            <a:ext cx="143510" cy="74295"/>
          </a:xfrm>
          <a:custGeom>
            <a:avLst/>
            <a:gdLst/>
            <a:ahLst/>
            <a:cxnLst/>
            <a:rect l="l" t="t" r="r" b="b"/>
            <a:pathLst>
              <a:path w="143509" h="74294">
                <a:moveTo>
                  <a:pt x="11167" y="0"/>
                </a:moveTo>
                <a:lnTo>
                  <a:pt x="143450" y="0"/>
                </a:lnTo>
                <a:lnTo>
                  <a:pt x="138848" y="13498"/>
                </a:lnTo>
                <a:lnTo>
                  <a:pt x="128724" y="23234"/>
                </a:lnTo>
                <a:lnTo>
                  <a:pt x="118600" y="29132"/>
                </a:lnTo>
                <a:lnTo>
                  <a:pt x="113998" y="31115"/>
                </a:lnTo>
                <a:lnTo>
                  <a:pt x="117016" y="37744"/>
                </a:lnTo>
                <a:lnTo>
                  <a:pt x="119183" y="42527"/>
                </a:lnTo>
                <a:lnTo>
                  <a:pt x="121546" y="47779"/>
                </a:lnTo>
                <a:lnTo>
                  <a:pt x="125149" y="55816"/>
                </a:lnTo>
                <a:lnTo>
                  <a:pt x="128411" y="67382"/>
                </a:lnTo>
                <a:lnTo>
                  <a:pt x="125911" y="72705"/>
                </a:lnTo>
                <a:lnTo>
                  <a:pt x="120334" y="74159"/>
                </a:lnTo>
                <a:lnTo>
                  <a:pt x="114367" y="74117"/>
                </a:lnTo>
                <a:lnTo>
                  <a:pt x="100414" y="74047"/>
                </a:lnTo>
                <a:lnTo>
                  <a:pt x="76589" y="73894"/>
                </a:lnTo>
                <a:lnTo>
                  <a:pt x="54086" y="73742"/>
                </a:lnTo>
                <a:lnTo>
                  <a:pt x="44098" y="73672"/>
                </a:lnTo>
                <a:lnTo>
                  <a:pt x="39978" y="62530"/>
                </a:lnTo>
                <a:lnTo>
                  <a:pt x="33474" y="52908"/>
                </a:lnTo>
                <a:lnTo>
                  <a:pt x="26028" y="46190"/>
                </a:lnTo>
                <a:lnTo>
                  <a:pt x="19079" y="43764"/>
                </a:lnTo>
                <a:lnTo>
                  <a:pt x="18215" y="43789"/>
                </a:lnTo>
                <a:lnTo>
                  <a:pt x="9020" y="43827"/>
                </a:lnTo>
                <a:lnTo>
                  <a:pt x="16" y="43827"/>
                </a:lnTo>
                <a:lnTo>
                  <a:pt x="0" y="36617"/>
                </a:lnTo>
                <a:lnTo>
                  <a:pt x="19079" y="16814"/>
                </a:lnTo>
                <a:lnTo>
                  <a:pt x="22546" y="16852"/>
                </a:lnTo>
                <a:lnTo>
                  <a:pt x="27613" y="16903"/>
                </a:lnTo>
                <a:lnTo>
                  <a:pt x="32858" y="18389"/>
                </a:lnTo>
                <a:lnTo>
                  <a:pt x="37506" y="20980"/>
                </a:lnTo>
                <a:lnTo>
                  <a:pt x="46701" y="26098"/>
                </a:lnTo>
                <a:lnTo>
                  <a:pt x="54143" y="35356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161"/>
          <p:cNvSpPr/>
          <p:nvPr/>
        </p:nvSpPr>
        <p:spPr>
          <a:xfrm>
            <a:off x="380358" y="2313834"/>
            <a:ext cx="3810" cy="19685"/>
          </a:xfrm>
          <a:custGeom>
            <a:avLst/>
            <a:gdLst/>
            <a:ahLst/>
            <a:cxnLst/>
            <a:rect l="l" t="t" r="r" b="b"/>
            <a:pathLst>
              <a:path w="3809" h="19684">
                <a:moveTo>
                  <a:pt x="3251" y="19227"/>
                </a:moveTo>
                <a:lnTo>
                  <a:pt x="3251" y="266"/>
                </a:lnTo>
                <a:lnTo>
                  <a:pt x="2095" y="266"/>
                </a:lnTo>
                <a:lnTo>
                  <a:pt x="1003" y="203"/>
                </a:lnTo>
                <a:lnTo>
                  <a:pt x="0" y="0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162"/>
          <p:cNvSpPr/>
          <p:nvPr/>
        </p:nvSpPr>
        <p:spPr>
          <a:xfrm>
            <a:off x="405453" y="2313631"/>
            <a:ext cx="0" cy="20320"/>
          </a:xfrm>
          <a:custGeom>
            <a:avLst/>
            <a:gdLst/>
            <a:ahLst/>
            <a:cxnLst/>
            <a:rect l="l" t="t" r="r" b="b"/>
            <a:pathLst>
              <a:path h="20319">
                <a:moveTo>
                  <a:pt x="0" y="0"/>
                </a:moveTo>
                <a:lnTo>
                  <a:pt x="0" y="20192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163"/>
          <p:cNvSpPr/>
          <p:nvPr/>
        </p:nvSpPr>
        <p:spPr>
          <a:xfrm>
            <a:off x="372966" y="2209644"/>
            <a:ext cx="52705" cy="104775"/>
          </a:xfrm>
          <a:custGeom>
            <a:avLst/>
            <a:gdLst/>
            <a:ahLst/>
            <a:cxnLst/>
            <a:rect l="l" t="t" r="r" b="b"/>
            <a:pathLst>
              <a:path w="52704" h="104775">
                <a:moveTo>
                  <a:pt x="51968" y="6324"/>
                </a:moveTo>
                <a:lnTo>
                  <a:pt x="52161" y="36332"/>
                </a:lnTo>
                <a:lnTo>
                  <a:pt x="52401" y="68384"/>
                </a:lnTo>
                <a:lnTo>
                  <a:pt x="52177" y="93905"/>
                </a:lnTo>
                <a:lnTo>
                  <a:pt x="50977" y="104317"/>
                </a:lnTo>
                <a:lnTo>
                  <a:pt x="7378" y="104317"/>
                </a:lnTo>
                <a:lnTo>
                  <a:pt x="938" y="57905"/>
                </a:lnTo>
                <a:lnTo>
                  <a:pt x="0" y="6324"/>
                </a:lnTo>
                <a:lnTo>
                  <a:pt x="0" y="2832"/>
                </a:lnTo>
                <a:lnTo>
                  <a:pt x="2019" y="0"/>
                </a:lnTo>
                <a:lnTo>
                  <a:pt x="4533" y="0"/>
                </a:lnTo>
                <a:lnTo>
                  <a:pt x="47447" y="0"/>
                </a:lnTo>
                <a:lnTo>
                  <a:pt x="49936" y="0"/>
                </a:lnTo>
                <a:lnTo>
                  <a:pt x="51968" y="2832"/>
                </a:lnTo>
                <a:lnTo>
                  <a:pt x="51968" y="6324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164"/>
          <p:cNvSpPr/>
          <p:nvPr/>
        </p:nvSpPr>
        <p:spPr>
          <a:xfrm>
            <a:off x="415700" y="2314406"/>
            <a:ext cx="3810" cy="27305"/>
          </a:xfrm>
          <a:custGeom>
            <a:avLst/>
            <a:gdLst/>
            <a:ahLst/>
            <a:cxnLst/>
            <a:rect l="l" t="t" r="r" b="b"/>
            <a:pathLst>
              <a:path w="3809" h="27305">
                <a:moveTo>
                  <a:pt x="3532" y="0"/>
                </a:moveTo>
                <a:lnTo>
                  <a:pt x="1576" y="3756"/>
                </a:lnTo>
                <a:lnTo>
                  <a:pt x="0" y="8885"/>
                </a:lnTo>
                <a:lnTo>
                  <a:pt x="126" y="16378"/>
                </a:lnTo>
                <a:lnTo>
                  <a:pt x="3278" y="27228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165"/>
          <p:cNvSpPr/>
          <p:nvPr/>
        </p:nvSpPr>
        <p:spPr>
          <a:xfrm>
            <a:off x="290273" y="2156999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4">
                <a:moveTo>
                  <a:pt x="141719" y="283438"/>
                </a:move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166"/>
          <p:cNvSpPr/>
          <p:nvPr/>
        </p:nvSpPr>
        <p:spPr>
          <a:xfrm>
            <a:off x="264264" y="3292283"/>
            <a:ext cx="306705" cy="306705"/>
          </a:xfrm>
          <a:custGeom>
            <a:avLst/>
            <a:gdLst/>
            <a:ahLst/>
            <a:cxnLst/>
            <a:rect l="l" t="t" r="r" b="b"/>
            <a:pathLst>
              <a:path w="306705" h="306705">
                <a:moveTo>
                  <a:pt x="0" y="0"/>
                </a:moveTo>
                <a:lnTo>
                  <a:pt x="306324" y="0"/>
                </a:lnTo>
                <a:lnTo>
                  <a:pt x="306324" y="306324"/>
                </a:lnTo>
                <a:lnTo>
                  <a:pt x="0" y="30632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167"/>
          <p:cNvSpPr/>
          <p:nvPr/>
        </p:nvSpPr>
        <p:spPr>
          <a:xfrm>
            <a:off x="290273" y="3293223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4">
                <a:moveTo>
                  <a:pt x="141719" y="0"/>
                </a:move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168"/>
          <p:cNvSpPr/>
          <p:nvPr/>
        </p:nvSpPr>
        <p:spPr>
          <a:xfrm>
            <a:off x="290274" y="3293223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4">
                <a:moveTo>
                  <a:pt x="141719" y="0"/>
                </a:move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169"/>
          <p:cNvSpPr/>
          <p:nvPr/>
        </p:nvSpPr>
        <p:spPr>
          <a:xfrm>
            <a:off x="330502" y="3404984"/>
            <a:ext cx="202565" cy="54610"/>
          </a:xfrm>
          <a:custGeom>
            <a:avLst/>
            <a:gdLst/>
            <a:ahLst/>
            <a:cxnLst/>
            <a:rect l="l" t="t" r="r" b="b"/>
            <a:pathLst>
              <a:path w="202565" h="54610">
                <a:moveTo>
                  <a:pt x="0" y="0"/>
                </a:moveTo>
                <a:lnTo>
                  <a:pt x="201968" y="0"/>
                </a:lnTo>
                <a:lnTo>
                  <a:pt x="186371" y="31241"/>
                </a:lnTo>
                <a:lnTo>
                  <a:pt x="170543" y="47283"/>
                </a:lnTo>
                <a:lnTo>
                  <a:pt x="144916" y="53194"/>
                </a:lnTo>
                <a:lnTo>
                  <a:pt x="99923" y="54038"/>
                </a:lnTo>
                <a:lnTo>
                  <a:pt x="51756" y="45594"/>
                </a:lnTo>
                <a:lnTo>
                  <a:pt x="21024" y="27019"/>
                </a:lnTo>
                <a:lnTo>
                  <a:pt x="4761" y="8443"/>
                </a:lnTo>
                <a:lnTo>
                  <a:pt x="0" y="0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170"/>
          <p:cNvSpPr/>
          <p:nvPr/>
        </p:nvSpPr>
        <p:spPr>
          <a:xfrm>
            <a:off x="419758" y="3392182"/>
            <a:ext cx="20320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256" y="0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171"/>
          <p:cNvSpPr/>
          <p:nvPr/>
        </p:nvSpPr>
        <p:spPr>
          <a:xfrm>
            <a:off x="429181" y="3328263"/>
            <a:ext cx="33655" cy="64135"/>
          </a:xfrm>
          <a:custGeom>
            <a:avLst/>
            <a:gdLst/>
            <a:ahLst/>
            <a:cxnLst/>
            <a:rect l="l" t="t" r="r" b="b"/>
            <a:pathLst>
              <a:path w="33654" h="64135">
                <a:moveTo>
                  <a:pt x="0" y="63563"/>
                </a:moveTo>
                <a:lnTo>
                  <a:pt x="0" y="20180"/>
                </a:lnTo>
                <a:lnTo>
                  <a:pt x="5220" y="5156"/>
                </a:lnTo>
                <a:lnTo>
                  <a:pt x="16706" y="0"/>
                </a:lnTo>
                <a:lnTo>
                  <a:pt x="28192" y="4578"/>
                </a:lnTo>
                <a:lnTo>
                  <a:pt x="33413" y="18757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172"/>
          <p:cNvSpPr/>
          <p:nvPr/>
        </p:nvSpPr>
        <p:spPr>
          <a:xfrm>
            <a:off x="400378" y="3382581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4" h="19685">
                <a:moveTo>
                  <a:pt x="19189" y="9601"/>
                </a:moveTo>
                <a:lnTo>
                  <a:pt x="19189" y="14897"/>
                </a:lnTo>
                <a:lnTo>
                  <a:pt x="14897" y="19202"/>
                </a:lnTo>
                <a:lnTo>
                  <a:pt x="9601" y="19202"/>
                </a:lnTo>
                <a:lnTo>
                  <a:pt x="4292" y="19202"/>
                </a:lnTo>
                <a:lnTo>
                  <a:pt x="0" y="14897"/>
                </a:lnTo>
                <a:lnTo>
                  <a:pt x="0" y="9601"/>
                </a:lnTo>
                <a:lnTo>
                  <a:pt x="0" y="4305"/>
                </a:lnTo>
                <a:lnTo>
                  <a:pt x="4292" y="0"/>
                </a:lnTo>
                <a:lnTo>
                  <a:pt x="9601" y="0"/>
                </a:lnTo>
                <a:lnTo>
                  <a:pt x="14897" y="0"/>
                </a:lnTo>
                <a:lnTo>
                  <a:pt x="19189" y="4305"/>
                </a:lnTo>
                <a:lnTo>
                  <a:pt x="19189" y="9601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173"/>
          <p:cNvSpPr/>
          <p:nvPr/>
        </p:nvSpPr>
        <p:spPr>
          <a:xfrm>
            <a:off x="440192" y="3382581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4" h="19685">
                <a:moveTo>
                  <a:pt x="19202" y="9601"/>
                </a:moveTo>
                <a:lnTo>
                  <a:pt x="19202" y="14897"/>
                </a:lnTo>
                <a:lnTo>
                  <a:pt x="14909" y="19202"/>
                </a:lnTo>
                <a:lnTo>
                  <a:pt x="9601" y="19202"/>
                </a:lnTo>
                <a:lnTo>
                  <a:pt x="4305" y="19202"/>
                </a:lnTo>
                <a:lnTo>
                  <a:pt x="0" y="14897"/>
                </a:lnTo>
                <a:lnTo>
                  <a:pt x="0" y="9601"/>
                </a:lnTo>
                <a:lnTo>
                  <a:pt x="0" y="4305"/>
                </a:lnTo>
                <a:lnTo>
                  <a:pt x="4305" y="0"/>
                </a:lnTo>
                <a:lnTo>
                  <a:pt x="9601" y="0"/>
                </a:lnTo>
                <a:lnTo>
                  <a:pt x="14909" y="0"/>
                </a:lnTo>
                <a:lnTo>
                  <a:pt x="19202" y="4305"/>
                </a:lnTo>
                <a:lnTo>
                  <a:pt x="19202" y="9601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174"/>
          <p:cNvSpPr/>
          <p:nvPr/>
        </p:nvSpPr>
        <p:spPr>
          <a:xfrm>
            <a:off x="414246" y="3458680"/>
            <a:ext cx="34925" cy="12065"/>
          </a:xfrm>
          <a:custGeom>
            <a:avLst/>
            <a:gdLst/>
            <a:ahLst/>
            <a:cxnLst/>
            <a:rect l="l" t="t" r="r" b="b"/>
            <a:pathLst>
              <a:path w="34925" h="12064">
                <a:moveTo>
                  <a:pt x="0" y="342"/>
                </a:moveTo>
                <a:lnTo>
                  <a:pt x="0" y="11734"/>
                </a:lnTo>
                <a:lnTo>
                  <a:pt x="34480" y="11734"/>
                </a:lnTo>
                <a:lnTo>
                  <a:pt x="34480" y="0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175"/>
          <p:cNvSpPr/>
          <p:nvPr/>
        </p:nvSpPr>
        <p:spPr>
          <a:xfrm>
            <a:off x="423301" y="3470757"/>
            <a:ext cx="0" cy="21590"/>
          </a:xfrm>
          <a:custGeom>
            <a:avLst/>
            <a:gdLst/>
            <a:ahLst/>
            <a:cxnLst/>
            <a:rect l="l" t="t" r="r" b="b"/>
            <a:pathLst>
              <a:path h="21589">
                <a:moveTo>
                  <a:pt x="0" y="0"/>
                </a:moveTo>
                <a:lnTo>
                  <a:pt x="0" y="20993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176"/>
          <p:cNvSpPr/>
          <p:nvPr/>
        </p:nvSpPr>
        <p:spPr>
          <a:xfrm>
            <a:off x="439659" y="3470757"/>
            <a:ext cx="0" cy="21590"/>
          </a:xfrm>
          <a:custGeom>
            <a:avLst/>
            <a:gdLst/>
            <a:ahLst/>
            <a:cxnLst/>
            <a:rect l="l" t="t" r="r" b="b"/>
            <a:pathLst>
              <a:path h="21589">
                <a:moveTo>
                  <a:pt x="0" y="0"/>
                </a:moveTo>
                <a:lnTo>
                  <a:pt x="0" y="20993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177"/>
          <p:cNvSpPr/>
          <p:nvPr/>
        </p:nvSpPr>
        <p:spPr>
          <a:xfrm>
            <a:off x="417078" y="3492093"/>
            <a:ext cx="29209" cy="45720"/>
          </a:xfrm>
          <a:custGeom>
            <a:avLst/>
            <a:gdLst/>
            <a:ahLst/>
            <a:cxnLst/>
            <a:rect l="l" t="t" r="r" b="b"/>
            <a:pathLst>
              <a:path w="29209" h="45719">
                <a:moveTo>
                  <a:pt x="28803" y="45161"/>
                </a:moveTo>
                <a:lnTo>
                  <a:pt x="0" y="45161"/>
                </a:lnTo>
                <a:lnTo>
                  <a:pt x="0" y="0"/>
                </a:lnTo>
                <a:lnTo>
                  <a:pt x="28803" y="0"/>
                </a:lnTo>
                <a:lnTo>
                  <a:pt x="28803" y="45161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178"/>
          <p:cNvSpPr/>
          <p:nvPr/>
        </p:nvSpPr>
        <p:spPr>
          <a:xfrm>
            <a:off x="418323" y="3517696"/>
            <a:ext cx="26670" cy="0"/>
          </a:xfrm>
          <a:custGeom>
            <a:avLst/>
            <a:gdLst/>
            <a:ahLst/>
            <a:cxnLst/>
            <a:rect l="l" t="t" r="r" b="b"/>
            <a:pathLst>
              <a:path w="26670">
                <a:moveTo>
                  <a:pt x="0" y="0"/>
                </a:moveTo>
                <a:lnTo>
                  <a:pt x="26327" y="0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179"/>
          <p:cNvSpPr/>
          <p:nvPr/>
        </p:nvSpPr>
        <p:spPr>
          <a:xfrm>
            <a:off x="290273" y="3293223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4">
                <a:moveTo>
                  <a:pt x="141719" y="283438"/>
                </a:move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180"/>
          <p:cNvSpPr/>
          <p:nvPr/>
        </p:nvSpPr>
        <p:spPr>
          <a:xfrm>
            <a:off x="264264" y="4428501"/>
            <a:ext cx="306705" cy="306705"/>
          </a:xfrm>
          <a:custGeom>
            <a:avLst/>
            <a:gdLst/>
            <a:ahLst/>
            <a:cxnLst/>
            <a:rect l="l" t="t" r="r" b="b"/>
            <a:pathLst>
              <a:path w="306705" h="306704">
                <a:moveTo>
                  <a:pt x="0" y="0"/>
                </a:moveTo>
                <a:lnTo>
                  <a:pt x="306324" y="0"/>
                </a:lnTo>
                <a:lnTo>
                  <a:pt x="306324" y="306324"/>
                </a:lnTo>
                <a:lnTo>
                  <a:pt x="0" y="30632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181"/>
          <p:cNvSpPr/>
          <p:nvPr/>
        </p:nvSpPr>
        <p:spPr>
          <a:xfrm>
            <a:off x="290273" y="4429447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5">
                <a:moveTo>
                  <a:pt x="141719" y="0"/>
                </a:move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182"/>
          <p:cNvSpPr/>
          <p:nvPr/>
        </p:nvSpPr>
        <p:spPr>
          <a:xfrm>
            <a:off x="290274" y="4429441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5">
                <a:moveTo>
                  <a:pt x="141719" y="0"/>
                </a:move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20"/>
                </a:lnTo>
                <a:lnTo>
                  <a:pt x="27343" y="225427"/>
                </a:lnTo>
                <a:lnTo>
                  <a:pt x="58021" y="256107"/>
                </a:lnTo>
                <a:lnTo>
                  <a:pt x="96924" y="276226"/>
                </a:lnTo>
                <a:lnTo>
                  <a:pt x="141719" y="283451"/>
                </a:lnTo>
                <a:lnTo>
                  <a:pt x="186513" y="276226"/>
                </a:lnTo>
                <a:lnTo>
                  <a:pt x="225417" y="256107"/>
                </a:lnTo>
                <a:lnTo>
                  <a:pt x="256095" y="225427"/>
                </a:lnTo>
                <a:lnTo>
                  <a:pt x="276213" y="186520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183"/>
          <p:cNvSpPr/>
          <p:nvPr/>
        </p:nvSpPr>
        <p:spPr>
          <a:xfrm>
            <a:off x="315072" y="4534827"/>
            <a:ext cx="233045" cy="17145"/>
          </a:xfrm>
          <a:custGeom>
            <a:avLst/>
            <a:gdLst/>
            <a:ahLst/>
            <a:cxnLst/>
            <a:rect l="l" t="t" r="r" b="b"/>
            <a:pathLst>
              <a:path w="233045" h="17145">
                <a:moveTo>
                  <a:pt x="9067" y="0"/>
                </a:moveTo>
                <a:lnTo>
                  <a:pt x="0" y="0"/>
                </a:lnTo>
                <a:lnTo>
                  <a:pt x="533" y="16535"/>
                </a:lnTo>
                <a:lnTo>
                  <a:pt x="9067" y="16535"/>
                </a:lnTo>
                <a:lnTo>
                  <a:pt x="223824" y="16535"/>
                </a:lnTo>
                <a:lnTo>
                  <a:pt x="232359" y="16535"/>
                </a:lnTo>
                <a:lnTo>
                  <a:pt x="232714" y="0"/>
                </a:lnTo>
                <a:lnTo>
                  <a:pt x="223824" y="0"/>
                </a:lnTo>
                <a:lnTo>
                  <a:pt x="9067" y="0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184"/>
          <p:cNvSpPr/>
          <p:nvPr/>
        </p:nvSpPr>
        <p:spPr>
          <a:xfrm>
            <a:off x="376578" y="4634827"/>
            <a:ext cx="18415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0" y="0"/>
                </a:moveTo>
                <a:lnTo>
                  <a:pt x="18135" y="0"/>
                </a:lnTo>
              </a:path>
            </a:pathLst>
          </a:custGeom>
          <a:ln w="208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185"/>
          <p:cNvSpPr/>
          <p:nvPr/>
        </p:nvSpPr>
        <p:spPr>
          <a:xfrm>
            <a:off x="492326" y="4634827"/>
            <a:ext cx="18415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0" y="0"/>
                </a:moveTo>
                <a:lnTo>
                  <a:pt x="18135" y="0"/>
                </a:lnTo>
              </a:path>
            </a:pathLst>
          </a:custGeom>
          <a:ln w="208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186"/>
          <p:cNvSpPr/>
          <p:nvPr/>
        </p:nvSpPr>
        <p:spPr>
          <a:xfrm>
            <a:off x="330718" y="4551362"/>
            <a:ext cx="206375" cy="75565"/>
          </a:xfrm>
          <a:custGeom>
            <a:avLst/>
            <a:gdLst/>
            <a:ahLst/>
            <a:cxnLst/>
            <a:rect l="l" t="t" r="r" b="b"/>
            <a:pathLst>
              <a:path w="206375" h="75564">
                <a:moveTo>
                  <a:pt x="0" y="0"/>
                </a:moveTo>
                <a:lnTo>
                  <a:pt x="14514" y="29195"/>
                </a:lnTo>
                <a:lnTo>
                  <a:pt x="22631" y="45539"/>
                </a:lnTo>
                <a:lnTo>
                  <a:pt x="27299" y="54981"/>
                </a:lnTo>
                <a:lnTo>
                  <a:pt x="31470" y="63474"/>
                </a:lnTo>
                <a:lnTo>
                  <a:pt x="37539" y="70926"/>
                </a:lnTo>
                <a:lnTo>
                  <a:pt x="45246" y="74331"/>
                </a:lnTo>
                <a:lnTo>
                  <a:pt x="53530" y="75238"/>
                </a:lnTo>
                <a:lnTo>
                  <a:pt x="61328" y="75196"/>
                </a:lnTo>
                <a:lnTo>
                  <a:pt x="183476" y="75196"/>
                </a:lnTo>
                <a:lnTo>
                  <a:pt x="202954" y="35046"/>
                </a:lnTo>
                <a:lnTo>
                  <a:pt x="203946" y="19002"/>
                </a:lnTo>
                <a:lnTo>
                  <a:pt x="204837" y="6259"/>
                </a:lnTo>
                <a:lnTo>
                  <a:pt x="205879" y="1066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187"/>
          <p:cNvSpPr/>
          <p:nvPr/>
        </p:nvSpPr>
        <p:spPr>
          <a:xfrm>
            <a:off x="290273" y="4429447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5">
                <a:moveTo>
                  <a:pt x="141719" y="283438"/>
                </a:move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88"/>
          <p:cNvSpPr/>
          <p:nvPr/>
        </p:nvSpPr>
        <p:spPr>
          <a:xfrm>
            <a:off x="264264" y="2534804"/>
            <a:ext cx="306705" cy="306705"/>
          </a:xfrm>
          <a:custGeom>
            <a:avLst/>
            <a:gdLst/>
            <a:ahLst/>
            <a:cxnLst/>
            <a:rect l="l" t="t" r="r" b="b"/>
            <a:pathLst>
              <a:path w="306705" h="306705">
                <a:moveTo>
                  <a:pt x="0" y="0"/>
                </a:moveTo>
                <a:lnTo>
                  <a:pt x="306324" y="0"/>
                </a:lnTo>
                <a:lnTo>
                  <a:pt x="306324" y="306324"/>
                </a:lnTo>
                <a:lnTo>
                  <a:pt x="0" y="30632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89"/>
          <p:cNvSpPr/>
          <p:nvPr/>
        </p:nvSpPr>
        <p:spPr>
          <a:xfrm>
            <a:off x="290273" y="2535741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4">
                <a:moveTo>
                  <a:pt x="141719" y="0"/>
                </a:move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90"/>
          <p:cNvSpPr/>
          <p:nvPr/>
        </p:nvSpPr>
        <p:spPr>
          <a:xfrm>
            <a:off x="290274" y="2535731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4">
                <a:moveTo>
                  <a:pt x="141719" y="0"/>
                </a:moveTo>
                <a:lnTo>
                  <a:pt x="96924" y="7226"/>
                </a:lnTo>
                <a:lnTo>
                  <a:pt x="58021" y="27347"/>
                </a:lnTo>
                <a:lnTo>
                  <a:pt x="27343" y="58026"/>
                </a:lnTo>
                <a:lnTo>
                  <a:pt x="7224" y="96929"/>
                </a:lnTo>
                <a:lnTo>
                  <a:pt x="0" y="141719"/>
                </a:lnTo>
                <a:lnTo>
                  <a:pt x="7224" y="186518"/>
                </a:lnTo>
                <a:lnTo>
                  <a:pt x="27343" y="225422"/>
                </a:lnTo>
                <a:lnTo>
                  <a:pt x="58021" y="256098"/>
                </a:lnTo>
                <a:lnTo>
                  <a:pt x="96924" y="276214"/>
                </a:lnTo>
                <a:lnTo>
                  <a:pt x="141719" y="283438"/>
                </a:lnTo>
                <a:lnTo>
                  <a:pt x="186513" y="276214"/>
                </a:lnTo>
                <a:lnTo>
                  <a:pt x="225417" y="256098"/>
                </a:lnTo>
                <a:lnTo>
                  <a:pt x="256095" y="225422"/>
                </a:lnTo>
                <a:lnTo>
                  <a:pt x="276213" y="186518"/>
                </a:lnTo>
                <a:lnTo>
                  <a:pt x="283438" y="141719"/>
                </a:lnTo>
                <a:lnTo>
                  <a:pt x="276213" y="96929"/>
                </a:lnTo>
                <a:lnTo>
                  <a:pt x="256095" y="58026"/>
                </a:lnTo>
                <a:lnTo>
                  <a:pt x="225417" y="27347"/>
                </a:lnTo>
                <a:lnTo>
                  <a:pt x="186513" y="7226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91"/>
          <p:cNvSpPr/>
          <p:nvPr/>
        </p:nvSpPr>
        <p:spPr>
          <a:xfrm>
            <a:off x="369246" y="2600607"/>
            <a:ext cx="156845" cy="158115"/>
          </a:xfrm>
          <a:custGeom>
            <a:avLst/>
            <a:gdLst/>
            <a:ahLst/>
            <a:cxnLst/>
            <a:rect l="l" t="t" r="r" b="b"/>
            <a:pathLst>
              <a:path w="156845" h="158114">
                <a:moveTo>
                  <a:pt x="45923" y="89141"/>
                </a:moveTo>
                <a:lnTo>
                  <a:pt x="150495" y="89141"/>
                </a:lnTo>
                <a:lnTo>
                  <a:pt x="156298" y="89141"/>
                </a:lnTo>
                <a:lnTo>
                  <a:pt x="156679" y="76796"/>
                </a:lnTo>
                <a:lnTo>
                  <a:pt x="149733" y="76796"/>
                </a:lnTo>
                <a:lnTo>
                  <a:pt x="55003" y="76796"/>
                </a:lnTo>
                <a:lnTo>
                  <a:pt x="45161" y="76796"/>
                </a:lnTo>
                <a:lnTo>
                  <a:pt x="47459" y="82778"/>
                </a:lnTo>
                <a:lnTo>
                  <a:pt x="46888" y="89141"/>
                </a:lnTo>
                <a:lnTo>
                  <a:pt x="35890" y="89141"/>
                </a:lnTo>
                <a:lnTo>
                  <a:pt x="36474" y="78727"/>
                </a:lnTo>
                <a:lnTo>
                  <a:pt x="39941" y="78727"/>
                </a:lnTo>
                <a:lnTo>
                  <a:pt x="39941" y="0"/>
                </a:lnTo>
                <a:lnTo>
                  <a:pt x="0" y="0"/>
                </a:lnTo>
                <a:lnTo>
                  <a:pt x="0" y="157835"/>
                </a:lnTo>
                <a:lnTo>
                  <a:pt x="71399" y="157835"/>
                </a:lnTo>
                <a:lnTo>
                  <a:pt x="78799" y="153553"/>
                </a:lnTo>
                <a:lnTo>
                  <a:pt x="88909" y="144132"/>
                </a:lnTo>
                <a:lnTo>
                  <a:pt x="98367" y="134711"/>
                </a:lnTo>
                <a:lnTo>
                  <a:pt x="103809" y="130429"/>
                </a:lnTo>
                <a:lnTo>
                  <a:pt x="112406" y="129369"/>
                </a:lnTo>
                <a:lnTo>
                  <a:pt x="128309" y="124261"/>
                </a:lnTo>
                <a:lnTo>
                  <a:pt x="143634" y="112207"/>
                </a:lnTo>
                <a:lnTo>
                  <a:pt x="150495" y="90309"/>
                </a:lnTo>
              </a:path>
            </a:pathLst>
          </a:custGeom>
          <a:ln w="37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92"/>
          <p:cNvSpPr/>
          <p:nvPr/>
        </p:nvSpPr>
        <p:spPr>
          <a:xfrm>
            <a:off x="427514" y="2699413"/>
            <a:ext cx="33020" cy="30480"/>
          </a:xfrm>
          <a:custGeom>
            <a:avLst/>
            <a:gdLst/>
            <a:ahLst/>
            <a:cxnLst/>
            <a:rect l="l" t="t" r="r" b="b"/>
            <a:pathLst>
              <a:path w="33020" h="30480">
                <a:moveTo>
                  <a:pt x="0" y="0"/>
                </a:moveTo>
                <a:lnTo>
                  <a:pt x="1219" y="6758"/>
                </a:lnTo>
                <a:lnTo>
                  <a:pt x="5988" y="16871"/>
                </a:lnTo>
                <a:lnTo>
                  <a:pt x="15966" y="26071"/>
                </a:lnTo>
                <a:lnTo>
                  <a:pt x="32816" y="30086"/>
                </a:lnTo>
              </a:path>
            </a:pathLst>
          </a:custGeom>
          <a:ln w="37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93"/>
          <p:cNvSpPr/>
          <p:nvPr/>
        </p:nvSpPr>
        <p:spPr>
          <a:xfrm>
            <a:off x="382759" y="2699413"/>
            <a:ext cx="31750" cy="42545"/>
          </a:xfrm>
          <a:custGeom>
            <a:avLst/>
            <a:gdLst/>
            <a:ahLst/>
            <a:cxnLst/>
            <a:rect l="l" t="t" r="r" b="b"/>
            <a:pathLst>
              <a:path w="31750" h="42544">
                <a:moveTo>
                  <a:pt x="31648" y="0"/>
                </a:moveTo>
                <a:lnTo>
                  <a:pt x="8102" y="0"/>
                </a:lnTo>
                <a:lnTo>
                  <a:pt x="0" y="0"/>
                </a:lnTo>
                <a:lnTo>
                  <a:pt x="0" y="6172"/>
                </a:lnTo>
                <a:lnTo>
                  <a:pt x="0" y="12331"/>
                </a:lnTo>
                <a:lnTo>
                  <a:pt x="0" y="42036"/>
                </a:lnTo>
              </a:path>
            </a:pathLst>
          </a:custGeom>
          <a:ln w="37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94"/>
          <p:cNvSpPr/>
          <p:nvPr/>
        </p:nvSpPr>
        <p:spPr>
          <a:xfrm>
            <a:off x="369627" y="2679334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>
                <a:moveTo>
                  <a:pt x="36093" y="0"/>
                </a:moveTo>
                <a:lnTo>
                  <a:pt x="0" y="0"/>
                </a:lnTo>
              </a:path>
            </a:pathLst>
          </a:custGeom>
          <a:ln w="37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95"/>
          <p:cNvSpPr/>
          <p:nvPr/>
        </p:nvSpPr>
        <p:spPr>
          <a:xfrm>
            <a:off x="369245" y="2571075"/>
            <a:ext cx="121920" cy="217170"/>
          </a:xfrm>
          <a:custGeom>
            <a:avLst/>
            <a:gdLst/>
            <a:ahLst/>
            <a:cxnLst/>
            <a:rect l="l" t="t" r="r" b="b"/>
            <a:pathLst>
              <a:path w="121920" h="217169">
                <a:moveTo>
                  <a:pt x="0" y="0"/>
                </a:moveTo>
                <a:lnTo>
                  <a:pt x="0" y="216890"/>
                </a:lnTo>
                <a:lnTo>
                  <a:pt x="121793" y="216890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96"/>
          <p:cNvSpPr/>
          <p:nvPr/>
        </p:nvSpPr>
        <p:spPr>
          <a:xfrm>
            <a:off x="290273" y="2535741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4">
                <a:moveTo>
                  <a:pt x="141719" y="283438"/>
                </a:move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97"/>
          <p:cNvSpPr/>
          <p:nvPr/>
        </p:nvSpPr>
        <p:spPr>
          <a:xfrm>
            <a:off x="264264" y="3671022"/>
            <a:ext cx="306705" cy="306705"/>
          </a:xfrm>
          <a:custGeom>
            <a:avLst/>
            <a:gdLst/>
            <a:ahLst/>
            <a:cxnLst/>
            <a:rect l="l" t="t" r="r" b="b"/>
            <a:pathLst>
              <a:path w="306705" h="306705">
                <a:moveTo>
                  <a:pt x="0" y="0"/>
                </a:moveTo>
                <a:lnTo>
                  <a:pt x="306324" y="0"/>
                </a:lnTo>
                <a:lnTo>
                  <a:pt x="306324" y="306324"/>
                </a:lnTo>
                <a:lnTo>
                  <a:pt x="0" y="30632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98"/>
          <p:cNvSpPr/>
          <p:nvPr/>
        </p:nvSpPr>
        <p:spPr>
          <a:xfrm>
            <a:off x="290273" y="3671965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4">
                <a:moveTo>
                  <a:pt x="141719" y="0"/>
                </a:move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99"/>
          <p:cNvSpPr/>
          <p:nvPr/>
        </p:nvSpPr>
        <p:spPr>
          <a:xfrm>
            <a:off x="290274" y="3671962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4">
                <a:moveTo>
                  <a:pt x="141719" y="0"/>
                </a:move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5"/>
                </a:lnTo>
                <a:lnTo>
                  <a:pt x="27343" y="225421"/>
                </a:lnTo>
                <a:lnTo>
                  <a:pt x="58021" y="256103"/>
                </a:lnTo>
                <a:lnTo>
                  <a:pt x="96924" y="276225"/>
                </a:lnTo>
                <a:lnTo>
                  <a:pt x="141719" y="283451"/>
                </a:lnTo>
                <a:lnTo>
                  <a:pt x="186513" y="276225"/>
                </a:lnTo>
                <a:lnTo>
                  <a:pt x="225417" y="256103"/>
                </a:lnTo>
                <a:lnTo>
                  <a:pt x="256095" y="225421"/>
                </a:lnTo>
                <a:lnTo>
                  <a:pt x="276213" y="186515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200"/>
          <p:cNvSpPr/>
          <p:nvPr/>
        </p:nvSpPr>
        <p:spPr>
          <a:xfrm>
            <a:off x="333957" y="3766468"/>
            <a:ext cx="195580" cy="19050"/>
          </a:xfrm>
          <a:custGeom>
            <a:avLst/>
            <a:gdLst/>
            <a:ahLst/>
            <a:cxnLst/>
            <a:rect l="l" t="t" r="r" b="b"/>
            <a:pathLst>
              <a:path w="195579" h="19050">
                <a:moveTo>
                  <a:pt x="7458" y="0"/>
                </a:moveTo>
                <a:lnTo>
                  <a:pt x="1778" y="2919"/>
                </a:lnTo>
                <a:lnTo>
                  <a:pt x="0" y="9340"/>
                </a:lnTo>
                <a:lnTo>
                  <a:pt x="1950" y="15762"/>
                </a:lnTo>
                <a:lnTo>
                  <a:pt x="7458" y="18681"/>
                </a:lnTo>
                <a:lnTo>
                  <a:pt x="187671" y="18681"/>
                </a:lnTo>
                <a:lnTo>
                  <a:pt x="193150" y="15762"/>
                </a:lnTo>
                <a:lnTo>
                  <a:pt x="195052" y="9340"/>
                </a:lnTo>
                <a:lnTo>
                  <a:pt x="193264" y="2919"/>
                </a:lnTo>
                <a:lnTo>
                  <a:pt x="187671" y="0"/>
                </a:lnTo>
                <a:lnTo>
                  <a:pt x="7458" y="0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201"/>
          <p:cNvSpPr/>
          <p:nvPr/>
        </p:nvSpPr>
        <p:spPr>
          <a:xfrm>
            <a:off x="501131" y="3748485"/>
            <a:ext cx="19685" cy="17780"/>
          </a:xfrm>
          <a:custGeom>
            <a:avLst/>
            <a:gdLst/>
            <a:ahLst/>
            <a:cxnLst/>
            <a:rect l="l" t="t" r="r" b="b"/>
            <a:pathLst>
              <a:path w="19684" h="17780">
                <a:moveTo>
                  <a:pt x="0" y="17284"/>
                </a:moveTo>
                <a:lnTo>
                  <a:pt x="0" y="0"/>
                </a:lnTo>
                <a:lnTo>
                  <a:pt x="19291" y="0"/>
                </a:lnTo>
                <a:lnTo>
                  <a:pt x="19291" y="17068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202"/>
          <p:cNvSpPr/>
          <p:nvPr/>
        </p:nvSpPr>
        <p:spPr>
          <a:xfrm>
            <a:off x="506363" y="3739645"/>
            <a:ext cx="8890" cy="8890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432"/>
                </a:moveTo>
                <a:lnTo>
                  <a:pt x="0" y="0"/>
                </a:lnTo>
                <a:lnTo>
                  <a:pt x="8839" y="0"/>
                </a:lnTo>
                <a:lnTo>
                  <a:pt x="8839" y="8839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203"/>
          <p:cNvSpPr/>
          <p:nvPr/>
        </p:nvSpPr>
        <p:spPr>
          <a:xfrm>
            <a:off x="344425" y="3785162"/>
            <a:ext cx="168275" cy="102235"/>
          </a:xfrm>
          <a:custGeom>
            <a:avLst/>
            <a:gdLst/>
            <a:ahLst/>
            <a:cxnLst/>
            <a:rect l="l" t="t" r="r" b="b"/>
            <a:pathLst>
              <a:path w="168275" h="102235">
                <a:moveTo>
                  <a:pt x="0" y="0"/>
                </a:moveTo>
                <a:lnTo>
                  <a:pt x="2180" y="9043"/>
                </a:lnTo>
                <a:lnTo>
                  <a:pt x="9117" y="20713"/>
                </a:lnTo>
                <a:lnTo>
                  <a:pt x="21404" y="31707"/>
                </a:lnTo>
                <a:lnTo>
                  <a:pt x="39636" y="38722"/>
                </a:lnTo>
                <a:lnTo>
                  <a:pt x="39789" y="65493"/>
                </a:lnTo>
                <a:lnTo>
                  <a:pt x="26923" y="101650"/>
                </a:lnTo>
                <a:lnTo>
                  <a:pt x="135826" y="101650"/>
                </a:lnTo>
                <a:lnTo>
                  <a:pt x="134256" y="86283"/>
                </a:lnTo>
                <a:lnTo>
                  <a:pt x="130803" y="70915"/>
                </a:lnTo>
                <a:lnTo>
                  <a:pt x="127350" y="57354"/>
                </a:lnTo>
                <a:lnTo>
                  <a:pt x="125780" y="47409"/>
                </a:lnTo>
                <a:lnTo>
                  <a:pt x="125780" y="37363"/>
                </a:lnTo>
                <a:lnTo>
                  <a:pt x="140639" y="37769"/>
                </a:lnTo>
                <a:lnTo>
                  <a:pt x="140639" y="46202"/>
                </a:lnTo>
                <a:lnTo>
                  <a:pt x="140639" y="52628"/>
                </a:lnTo>
                <a:lnTo>
                  <a:pt x="162344" y="52628"/>
                </a:lnTo>
                <a:lnTo>
                  <a:pt x="166036" y="44594"/>
                </a:lnTo>
                <a:lnTo>
                  <a:pt x="167511" y="26917"/>
                </a:lnTo>
                <a:lnTo>
                  <a:pt x="167707" y="9241"/>
                </a:lnTo>
                <a:lnTo>
                  <a:pt x="167563" y="1206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204"/>
          <p:cNvSpPr/>
          <p:nvPr/>
        </p:nvSpPr>
        <p:spPr>
          <a:xfrm>
            <a:off x="368136" y="3798815"/>
            <a:ext cx="119380" cy="19050"/>
          </a:xfrm>
          <a:custGeom>
            <a:avLst/>
            <a:gdLst/>
            <a:ahLst/>
            <a:cxnLst/>
            <a:rect l="l" t="t" r="r" b="b"/>
            <a:pathLst>
              <a:path w="119379" h="19050">
                <a:moveTo>
                  <a:pt x="0" y="0"/>
                </a:moveTo>
                <a:lnTo>
                  <a:pt x="26777" y="14657"/>
                </a:lnTo>
                <a:lnTo>
                  <a:pt x="58115" y="18991"/>
                </a:lnTo>
                <a:lnTo>
                  <a:pt x="90129" y="15035"/>
                </a:lnTo>
                <a:lnTo>
                  <a:pt x="118935" y="4825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205"/>
          <p:cNvSpPr/>
          <p:nvPr/>
        </p:nvSpPr>
        <p:spPr>
          <a:xfrm>
            <a:off x="290273" y="3671965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4">
                <a:moveTo>
                  <a:pt x="141719" y="283438"/>
                </a:move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206"/>
          <p:cNvSpPr/>
          <p:nvPr/>
        </p:nvSpPr>
        <p:spPr>
          <a:xfrm>
            <a:off x="264264" y="4807253"/>
            <a:ext cx="306705" cy="306705"/>
          </a:xfrm>
          <a:custGeom>
            <a:avLst/>
            <a:gdLst/>
            <a:ahLst/>
            <a:cxnLst/>
            <a:rect l="l" t="t" r="r" b="b"/>
            <a:pathLst>
              <a:path w="306705" h="306704">
                <a:moveTo>
                  <a:pt x="0" y="0"/>
                </a:moveTo>
                <a:lnTo>
                  <a:pt x="306324" y="0"/>
                </a:lnTo>
                <a:lnTo>
                  <a:pt x="306324" y="306324"/>
                </a:lnTo>
                <a:lnTo>
                  <a:pt x="0" y="30632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207"/>
          <p:cNvSpPr/>
          <p:nvPr/>
        </p:nvSpPr>
        <p:spPr>
          <a:xfrm>
            <a:off x="290273" y="4808189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5">
                <a:moveTo>
                  <a:pt x="141719" y="0"/>
                </a:move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208"/>
          <p:cNvSpPr/>
          <p:nvPr/>
        </p:nvSpPr>
        <p:spPr>
          <a:xfrm>
            <a:off x="290274" y="4808193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5">
                <a:moveTo>
                  <a:pt x="141719" y="0"/>
                </a:move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209"/>
          <p:cNvSpPr/>
          <p:nvPr/>
        </p:nvSpPr>
        <p:spPr>
          <a:xfrm>
            <a:off x="352555" y="4857037"/>
            <a:ext cx="158115" cy="176530"/>
          </a:xfrm>
          <a:custGeom>
            <a:avLst/>
            <a:gdLst/>
            <a:ahLst/>
            <a:cxnLst/>
            <a:rect l="l" t="t" r="r" b="b"/>
            <a:pathLst>
              <a:path w="158115" h="176529">
                <a:moveTo>
                  <a:pt x="157873" y="176364"/>
                </a:moveTo>
                <a:lnTo>
                  <a:pt x="0" y="176364"/>
                </a:lnTo>
                <a:lnTo>
                  <a:pt x="0" y="0"/>
                </a:lnTo>
                <a:lnTo>
                  <a:pt x="157873" y="0"/>
                </a:lnTo>
                <a:lnTo>
                  <a:pt x="157873" y="176364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210"/>
          <p:cNvSpPr/>
          <p:nvPr/>
        </p:nvSpPr>
        <p:spPr>
          <a:xfrm>
            <a:off x="353266" y="4890819"/>
            <a:ext cx="156845" cy="0"/>
          </a:xfrm>
          <a:custGeom>
            <a:avLst/>
            <a:gdLst/>
            <a:ahLst/>
            <a:cxnLst/>
            <a:rect l="l" t="t" r="r" b="b"/>
            <a:pathLst>
              <a:path w="156845">
                <a:moveTo>
                  <a:pt x="0" y="0"/>
                </a:moveTo>
                <a:lnTo>
                  <a:pt x="156451" y="0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211"/>
          <p:cNvSpPr/>
          <p:nvPr/>
        </p:nvSpPr>
        <p:spPr>
          <a:xfrm>
            <a:off x="353266" y="5018467"/>
            <a:ext cx="156845" cy="0"/>
          </a:xfrm>
          <a:custGeom>
            <a:avLst/>
            <a:gdLst/>
            <a:ahLst/>
            <a:cxnLst/>
            <a:rect l="l" t="t" r="r" b="b"/>
            <a:pathLst>
              <a:path w="156845">
                <a:moveTo>
                  <a:pt x="0" y="0"/>
                </a:moveTo>
                <a:lnTo>
                  <a:pt x="156451" y="0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212"/>
          <p:cNvSpPr/>
          <p:nvPr/>
        </p:nvSpPr>
        <p:spPr>
          <a:xfrm>
            <a:off x="484114" y="487838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14223" y="0"/>
                </a:lnTo>
              </a:path>
            </a:pathLst>
          </a:custGeom>
          <a:ln w="142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213"/>
          <p:cNvSpPr/>
          <p:nvPr/>
        </p:nvSpPr>
        <p:spPr>
          <a:xfrm>
            <a:off x="389969" y="4876239"/>
            <a:ext cx="18415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0" y="0"/>
                </a:moveTo>
                <a:lnTo>
                  <a:pt x="18135" y="0"/>
                </a:lnTo>
              </a:path>
            </a:pathLst>
          </a:custGeom>
          <a:ln w="184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214"/>
          <p:cNvSpPr/>
          <p:nvPr/>
        </p:nvSpPr>
        <p:spPr>
          <a:xfrm>
            <a:off x="368722" y="4876239"/>
            <a:ext cx="18415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0" y="0"/>
                </a:moveTo>
                <a:lnTo>
                  <a:pt x="18135" y="0"/>
                </a:lnTo>
              </a:path>
            </a:pathLst>
          </a:custGeom>
          <a:ln w="184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215"/>
          <p:cNvSpPr/>
          <p:nvPr/>
        </p:nvSpPr>
        <p:spPr>
          <a:xfrm>
            <a:off x="411216" y="4876239"/>
            <a:ext cx="33655" cy="0"/>
          </a:xfrm>
          <a:custGeom>
            <a:avLst/>
            <a:gdLst/>
            <a:ahLst/>
            <a:cxnLst/>
            <a:rect l="l" t="t" r="r" b="b"/>
            <a:pathLst>
              <a:path w="33654">
                <a:moveTo>
                  <a:pt x="0" y="0"/>
                </a:moveTo>
                <a:lnTo>
                  <a:pt x="33426" y="0"/>
                </a:lnTo>
              </a:path>
            </a:pathLst>
          </a:custGeom>
          <a:ln w="184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216"/>
          <p:cNvSpPr/>
          <p:nvPr/>
        </p:nvSpPr>
        <p:spPr>
          <a:xfrm>
            <a:off x="427929" y="4869839"/>
            <a:ext cx="0" cy="13970"/>
          </a:xfrm>
          <a:custGeom>
            <a:avLst/>
            <a:gdLst/>
            <a:ahLst/>
            <a:cxnLst/>
            <a:rect l="l" t="t" r="r" b="b"/>
            <a:pathLst>
              <a:path h="13970">
                <a:moveTo>
                  <a:pt x="0" y="0"/>
                </a:moveTo>
                <a:lnTo>
                  <a:pt x="0" y="13512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217"/>
          <p:cNvSpPr/>
          <p:nvPr/>
        </p:nvSpPr>
        <p:spPr>
          <a:xfrm>
            <a:off x="380279" y="4902554"/>
            <a:ext cx="102870" cy="102870"/>
          </a:xfrm>
          <a:custGeom>
            <a:avLst/>
            <a:gdLst/>
            <a:ahLst/>
            <a:cxnLst/>
            <a:rect l="l" t="t" r="r" b="b"/>
            <a:pathLst>
              <a:path w="102870" h="102870">
                <a:moveTo>
                  <a:pt x="102412" y="85471"/>
                </a:moveTo>
                <a:lnTo>
                  <a:pt x="102412" y="94792"/>
                </a:lnTo>
                <a:lnTo>
                  <a:pt x="94792" y="102412"/>
                </a:lnTo>
                <a:lnTo>
                  <a:pt x="85470" y="102412"/>
                </a:lnTo>
                <a:lnTo>
                  <a:pt x="16941" y="102412"/>
                </a:lnTo>
                <a:lnTo>
                  <a:pt x="7632" y="102412"/>
                </a:lnTo>
                <a:lnTo>
                  <a:pt x="0" y="94792"/>
                </a:lnTo>
                <a:lnTo>
                  <a:pt x="0" y="85471"/>
                </a:lnTo>
                <a:lnTo>
                  <a:pt x="0" y="16941"/>
                </a:lnTo>
                <a:lnTo>
                  <a:pt x="0" y="7619"/>
                </a:lnTo>
                <a:lnTo>
                  <a:pt x="7632" y="0"/>
                </a:lnTo>
                <a:lnTo>
                  <a:pt x="16941" y="0"/>
                </a:lnTo>
                <a:lnTo>
                  <a:pt x="85470" y="0"/>
                </a:lnTo>
                <a:lnTo>
                  <a:pt x="94792" y="0"/>
                </a:lnTo>
                <a:lnTo>
                  <a:pt x="102412" y="7619"/>
                </a:lnTo>
                <a:lnTo>
                  <a:pt x="102412" y="16941"/>
                </a:lnTo>
                <a:lnTo>
                  <a:pt x="102412" y="85471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218"/>
          <p:cNvSpPr/>
          <p:nvPr/>
        </p:nvSpPr>
        <p:spPr>
          <a:xfrm>
            <a:off x="392369" y="4914644"/>
            <a:ext cx="78740" cy="78740"/>
          </a:xfrm>
          <a:custGeom>
            <a:avLst/>
            <a:gdLst/>
            <a:ahLst/>
            <a:cxnLst/>
            <a:rect l="l" t="t" r="r" b="b"/>
            <a:pathLst>
              <a:path w="78740" h="78739">
                <a:moveTo>
                  <a:pt x="78232" y="39115"/>
                </a:moveTo>
                <a:lnTo>
                  <a:pt x="75158" y="54341"/>
                </a:lnTo>
                <a:lnTo>
                  <a:pt x="66775" y="66775"/>
                </a:lnTo>
                <a:lnTo>
                  <a:pt x="54341" y="75158"/>
                </a:lnTo>
                <a:lnTo>
                  <a:pt x="39115" y="78231"/>
                </a:lnTo>
                <a:lnTo>
                  <a:pt x="23890" y="75158"/>
                </a:lnTo>
                <a:lnTo>
                  <a:pt x="11456" y="66775"/>
                </a:lnTo>
                <a:lnTo>
                  <a:pt x="3073" y="54341"/>
                </a:lnTo>
                <a:lnTo>
                  <a:pt x="0" y="39115"/>
                </a:lnTo>
                <a:lnTo>
                  <a:pt x="3073" y="23890"/>
                </a:lnTo>
                <a:lnTo>
                  <a:pt x="11456" y="11456"/>
                </a:lnTo>
                <a:lnTo>
                  <a:pt x="23890" y="3073"/>
                </a:lnTo>
                <a:lnTo>
                  <a:pt x="39115" y="0"/>
                </a:lnTo>
                <a:lnTo>
                  <a:pt x="54341" y="3073"/>
                </a:lnTo>
                <a:lnTo>
                  <a:pt x="66775" y="11456"/>
                </a:lnTo>
                <a:lnTo>
                  <a:pt x="75158" y="23890"/>
                </a:lnTo>
                <a:lnTo>
                  <a:pt x="78232" y="39115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219"/>
          <p:cNvSpPr/>
          <p:nvPr/>
        </p:nvSpPr>
        <p:spPr>
          <a:xfrm>
            <a:off x="402682" y="4924944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57619" y="28816"/>
                </a:moveTo>
                <a:lnTo>
                  <a:pt x="55355" y="40024"/>
                </a:lnTo>
                <a:lnTo>
                  <a:pt x="49179" y="49180"/>
                </a:lnTo>
                <a:lnTo>
                  <a:pt x="40019" y="55355"/>
                </a:lnTo>
                <a:lnTo>
                  <a:pt x="28803" y="57619"/>
                </a:lnTo>
                <a:lnTo>
                  <a:pt x="17589" y="55355"/>
                </a:lnTo>
                <a:lnTo>
                  <a:pt x="8434" y="49180"/>
                </a:lnTo>
                <a:lnTo>
                  <a:pt x="2262" y="40024"/>
                </a:lnTo>
                <a:lnTo>
                  <a:pt x="0" y="28816"/>
                </a:lnTo>
                <a:lnTo>
                  <a:pt x="2262" y="17600"/>
                </a:lnTo>
                <a:lnTo>
                  <a:pt x="8434" y="8440"/>
                </a:lnTo>
                <a:lnTo>
                  <a:pt x="17589" y="2264"/>
                </a:lnTo>
                <a:lnTo>
                  <a:pt x="28803" y="0"/>
                </a:lnTo>
                <a:lnTo>
                  <a:pt x="40019" y="2264"/>
                </a:lnTo>
                <a:lnTo>
                  <a:pt x="49179" y="8440"/>
                </a:lnTo>
                <a:lnTo>
                  <a:pt x="55355" y="17600"/>
                </a:lnTo>
                <a:lnTo>
                  <a:pt x="57619" y="28816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220"/>
          <p:cNvSpPr/>
          <p:nvPr/>
        </p:nvSpPr>
        <p:spPr>
          <a:xfrm>
            <a:off x="290273" y="4808189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5">
                <a:moveTo>
                  <a:pt x="141719" y="283438"/>
                </a:move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221"/>
          <p:cNvSpPr/>
          <p:nvPr/>
        </p:nvSpPr>
        <p:spPr>
          <a:xfrm>
            <a:off x="264264" y="2913544"/>
            <a:ext cx="306705" cy="306705"/>
          </a:xfrm>
          <a:custGeom>
            <a:avLst/>
            <a:gdLst/>
            <a:ahLst/>
            <a:cxnLst/>
            <a:rect l="l" t="t" r="r" b="b"/>
            <a:pathLst>
              <a:path w="306705" h="306705">
                <a:moveTo>
                  <a:pt x="0" y="0"/>
                </a:moveTo>
                <a:lnTo>
                  <a:pt x="306324" y="0"/>
                </a:lnTo>
                <a:lnTo>
                  <a:pt x="306324" y="306324"/>
                </a:lnTo>
                <a:lnTo>
                  <a:pt x="0" y="30632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222"/>
          <p:cNvSpPr/>
          <p:nvPr/>
        </p:nvSpPr>
        <p:spPr>
          <a:xfrm>
            <a:off x="290273" y="2914482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4">
                <a:moveTo>
                  <a:pt x="141719" y="0"/>
                </a:move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223"/>
          <p:cNvSpPr/>
          <p:nvPr/>
        </p:nvSpPr>
        <p:spPr>
          <a:xfrm>
            <a:off x="290274" y="2914483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4">
                <a:moveTo>
                  <a:pt x="141719" y="0"/>
                </a:move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224"/>
          <p:cNvSpPr/>
          <p:nvPr/>
        </p:nvSpPr>
        <p:spPr>
          <a:xfrm>
            <a:off x="394855" y="2943143"/>
            <a:ext cx="74930" cy="173990"/>
          </a:xfrm>
          <a:custGeom>
            <a:avLst/>
            <a:gdLst/>
            <a:ahLst/>
            <a:cxnLst/>
            <a:rect l="l" t="t" r="r" b="b"/>
            <a:pathLst>
              <a:path w="74929" h="173989">
                <a:moveTo>
                  <a:pt x="0" y="0"/>
                </a:moveTo>
                <a:lnTo>
                  <a:pt x="0" y="170637"/>
                </a:lnTo>
                <a:lnTo>
                  <a:pt x="37607" y="173550"/>
                </a:lnTo>
                <a:lnTo>
                  <a:pt x="57399" y="170178"/>
                </a:lnTo>
                <a:lnTo>
                  <a:pt x="65906" y="156612"/>
                </a:lnTo>
                <a:lnTo>
                  <a:pt x="69659" y="128943"/>
                </a:lnTo>
                <a:lnTo>
                  <a:pt x="74764" y="128943"/>
                </a:lnTo>
                <a:lnTo>
                  <a:pt x="74764" y="118910"/>
                </a:lnTo>
                <a:lnTo>
                  <a:pt x="69494" y="118910"/>
                </a:lnTo>
                <a:lnTo>
                  <a:pt x="38774" y="118003"/>
                </a:lnTo>
                <a:lnTo>
                  <a:pt x="22999" y="111391"/>
                </a:lnTo>
                <a:lnTo>
                  <a:pt x="17187" y="93235"/>
                </a:lnTo>
                <a:lnTo>
                  <a:pt x="16357" y="57696"/>
                </a:lnTo>
                <a:lnTo>
                  <a:pt x="16357" y="10198"/>
                </a:lnTo>
                <a:lnTo>
                  <a:pt x="25514" y="10198"/>
                </a:lnTo>
                <a:lnTo>
                  <a:pt x="25514" y="0"/>
                </a:lnTo>
                <a:lnTo>
                  <a:pt x="0" y="0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225"/>
          <p:cNvSpPr/>
          <p:nvPr/>
        </p:nvSpPr>
        <p:spPr>
          <a:xfrm>
            <a:off x="404176" y="3053976"/>
            <a:ext cx="45720" cy="20955"/>
          </a:xfrm>
          <a:custGeom>
            <a:avLst/>
            <a:gdLst/>
            <a:ahLst/>
            <a:cxnLst/>
            <a:rect l="l" t="t" r="r" b="b"/>
            <a:pathLst>
              <a:path w="45720" h="20955">
                <a:moveTo>
                  <a:pt x="0" y="0"/>
                </a:moveTo>
                <a:lnTo>
                  <a:pt x="6052" y="11452"/>
                </a:lnTo>
                <a:lnTo>
                  <a:pt x="16494" y="17989"/>
                </a:lnTo>
                <a:lnTo>
                  <a:pt x="30035" y="20631"/>
                </a:lnTo>
                <a:lnTo>
                  <a:pt x="45389" y="20396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226"/>
          <p:cNvSpPr/>
          <p:nvPr/>
        </p:nvSpPr>
        <p:spPr>
          <a:xfrm>
            <a:off x="394855" y="2936298"/>
            <a:ext cx="79375" cy="234315"/>
          </a:xfrm>
          <a:custGeom>
            <a:avLst/>
            <a:gdLst/>
            <a:ahLst/>
            <a:cxnLst/>
            <a:rect l="l" t="t" r="r" b="b"/>
            <a:pathLst>
              <a:path w="79375" h="234314">
                <a:moveTo>
                  <a:pt x="0" y="0"/>
                </a:moveTo>
                <a:lnTo>
                  <a:pt x="0" y="233959"/>
                </a:lnTo>
                <a:lnTo>
                  <a:pt x="79121" y="233959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227"/>
          <p:cNvSpPr/>
          <p:nvPr/>
        </p:nvSpPr>
        <p:spPr>
          <a:xfrm>
            <a:off x="290273" y="2914482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4">
                <a:moveTo>
                  <a:pt x="141719" y="283438"/>
                </a:move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228"/>
          <p:cNvSpPr/>
          <p:nvPr/>
        </p:nvSpPr>
        <p:spPr>
          <a:xfrm>
            <a:off x="264264" y="4049762"/>
            <a:ext cx="306705" cy="306705"/>
          </a:xfrm>
          <a:custGeom>
            <a:avLst/>
            <a:gdLst/>
            <a:ahLst/>
            <a:cxnLst/>
            <a:rect l="l" t="t" r="r" b="b"/>
            <a:pathLst>
              <a:path w="306705" h="306704">
                <a:moveTo>
                  <a:pt x="0" y="0"/>
                </a:moveTo>
                <a:lnTo>
                  <a:pt x="306324" y="0"/>
                </a:lnTo>
                <a:lnTo>
                  <a:pt x="306324" y="306324"/>
                </a:lnTo>
                <a:lnTo>
                  <a:pt x="0" y="30632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229"/>
          <p:cNvSpPr/>
          <p:nvPr/>
        </p:nvSpPr>
        <p:spPr>
          <a:xfrm>
            <a:off x="290273" y="4050707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5">
                <a:moveTo>
                  <a:pt x="141719" y="0"/>
                </a:move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230"/>
          <p:cNvSpPr/>
          <p:nvPr/>
        </p:nvSpPr>
        <p:spPr>
          <a:xfrm>
            <a:off x="290274" y="4050701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5">
                <a:moveTo>
                  <a:pt x="141719" y="0"/>
                </a:moveTo>
                <a:lnTo>
                  <a:pt x="96924" y="7226"/>
                </a:lnTo>
                <a:lnTo>
                  <a:pt x="58021" y="27347"/>
                </a:lnTo>
                <a:lnTo>
                  <a:pt x="27343" y="58026"/>
                </a:lnTo>
                <a:lnTo>
                  <a:pt x="7224" y="96929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9"/>
                </a:lnTo>
                <a:lnTo>
                  <a:pt x="256095" y="58026"/>
                </a:lnTo>
                <a:lnTo>
                  <a:pt x="225417" y="27347"/>
                </a:lnTo>
                <a:lnTo>
                  <a:pt x="186513" y="7226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231"/>
          <p:cNvSpPr/>
          <p:nvPr/>
        </p:nvSpPr>
        <p:spPr>
          <a:xfrm>
            <a:off x="394651" y="4081730"/>
            <a:ext cx="79375" cy="229235"/>
          </a:xfrm>
          <a:custGeom>
            <a:avLst/>
            <a:gdLst/>
            <a:ahLst/>
            <a:cxnLst/>
            <a:rect l="l" t="t" r="r" b="b"/>
            <a:pathLst>
              <a:path w="79375" h="229235">
                <a:moveTo>
                  <a:pt x="79324" y="229031"/>
                </a:moveTo>
                <a:lnTo>
                  <a:pt x="203" y="229031"/>
                </a:lnTo>
                <a:lnTo>
                  <a:pt x="0" y="10515"/>
                </a:lnTo>
                <a:lnTo>
                  <a:pt x="3484" y="2628"/>
                </a:lnTo>
                <a:lnTo>
                  <a:pt x="11150" y="0"/>
                </a:lnTo>
                <a:lnTo>
                  <a:pt x="18816" y="2628"/>
                </a:lnTo>
                <a:lnTo>
                  <a:pt x="22301" y="10515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232"/>
          <p:cNvSpPr/>
          <p:nvPr/>
        </p:nvSpPr>
        <p:spPr>
          <a:xfrm>
            <a:off x="395020" y="4197008"/>
            <a:ext cx="14604" cy="17145"/>
          </a:xfrm>
          <a:custGeom>
            <a:avLst/>
            <a:gdLst/>
            <a:ahLst/>
            <a:cxnLst/>
            <a:rect l="l" t="t" r="r" b="b"/>
            <a:pathLst>
              <a:path w="14604" h="17145">
                <a:moveTo>
                  <a:pt x="0" y="0"/>
                </a:moveTo>
                <a:lnTo>
                  <a:pt x="14452" y="0"/>
                </a:lnTo>
                <a:lnTo>
                  <a:pt x="14452" y="16840"/>
                </a:lnTo>
                <a:lnTo>
                  <a:pt x="457" y="16840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233"/>
          <p:cNvSpPr/>
          <p:nvPr/>
        </p:nvSpPr>
        <p:spPr>
          <a:xfrm>
            <a:off x="416953" y="4088499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09" h="29210">
                <a:moveTo>
                  <a:pt x="0" y="29006"/>
                </a:moveTo>
                <a:lnTo>
                  <a:pt x="0" y="0"/>
                </a:lnTo>
                <a:lnTo>
                  <a:pt x="28994" y="0"/>
                </a:lnTo>
                <a:lnTo>
                  <a:pt x="0" y="29006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234"/>
          <p:cNvSpPr/>
          <p:nvPr/>
        </p:nvSpPr>
        <p:spPr>
          <a:xfrm>
            <a:off x="449700" y="4097859"/>
            <a:ext cx="64769" cy="103505"/>
          </a:xfrm>
          <a:custGeom>
            <a:avLst/>
            <a:gdLst/>
            <a:ahLst/>
            <a:cxnLst/>
            <a:rect l="l" t="t" r="r" b="b"/>
            <a:pathLst>
              <a:path w="64770" h="103504">
                <a:moveTo>
                  <a:pt x="0" y="0"/>
                </a:moveTo>
                <a:lnTo>
                  <a:pt x="64528" y="103352"/>
                </a:lnTo>
              </a:path>
            </a:pathLst>
          </a:custGeom>
          <a:ln w="4267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235"/>
          <p:cNvSpPr/>
          <p:nvPr/>
        </p:nvSpPr>
        <p:spPr>
          <a:xfrm>
            <a:off x="442219" y="4106736"/>
            <a:ext cx="51435" cy="111125"/>
          </a:xfrm>
          <a:custGeom>
            <a:avLst/>
            <a:gdLst/>
            <a:ahLst/>
            <a:cxnLst/>
            <a:rect l="l" t="t" r="r" b="b"/>
            <a:pathLst>
              <a:path w="51434" h="111125">
                <a:moveTo>
                  <a:pt x="0" y="0"/>
                </a:moveTo>
                <a:lnTo>
                  <a:pt x="50990" y="110667"/>
                </a:lnTo>
              </a:path>
            </a:pathLst>
          </a:custGeom>
          <a:ln w="4267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236"/>
          <p:cNvSpPr/>
          <p:nvPr/>
        </p:nvSpPr>
        <p:spPr>
          <a:xfrm>
            <a:off x="433520" y="4115918"/>
            <a:ext cx="36195" cy="116839"/>
          </a:xfrm>
          <a:custGeom>
            <a:avLst/>
            <a:gdLst/>
            <a:ahLst/>
            <a:cxnLst/>
            <a:rect l="l" t="t" r="r" b="b"/>
            <a:pathLst>
              <a:path w="36195" h="116839">
                <a:moveTo>
                  <a:pt x="0" y="0"/>
                </a:moveTo>
                <a:lnTo>
                  <a:pt x="35814" y="116471"/>
                </a:lnTo>
              </a:path>
            </a:pathLst>
          </a:custGeom>
          <a:ln w="4267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237"/>
          <p:cNvSpPr/>
          <p:nvPr/>
        </p:nvSpPr>
        <p:spPr>
          <a:xfrm>
            <a:off x="424439" y="4123576"/>
            <a:ext cx="20320" cy="120650"/>
          </a:xfrm>
          <a:custGeom>
            <a:avLst/>
            <a:gdLst/>
            <a:ahLst/>
            <a:cxnLst/>
            <a:rect l="l" t="t" r="r" b="b"/>
            <a:pathLst>
              <a:path w="20320" h="120650">
                <a:moveTo>
                  <a:pt x="0" y="0"/>
                </a:moveTo>
                <a:lnTo>
                  <a:pt x="20078" y="120180"/>
                </a:lnTo>
              </a:path>
            </a:pathLst>
          </a:custGeom>
          <a:ln w="4267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238"/>
          <p:cNvSpPr/>
          <p:nvPr/>
        </p:nvSpPr>
        <p:spPr>
          <a:xfrm>
            <a:off x="290273" y="4050707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5">
                <a:moveTo>
                  <a:pt x="141719" y="283438"/>
                </a:move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239"/>
          <p:cNvSpPr/>
          <p:nvPr/>
        </p:nvSpPr>
        <p:spPr>
          <a:xfrm>
            <a:off x="264264" y="5185993"/>
            <a:ext cx="306705" cy="306705"/>
          </a:xfrm>
          <a:custGeom>
            <a:avLst/>
            <a:gdLst/>
            <a:ahLst/>
            <a:cxnLst/>
            <a:rect l="l" t="t" r="r" b="b"/>
            <a:pathLst>
              <a:path w="306705" h="306704">
                <a:moveTo>
                  <a:pt x="0" y="0"/>
                </a:moveTo>
                <a:lnTo>
                  <a:pt x="306324" y="0"/>
                </a:lnTo>
                <a:lnTo>
                  <a:pt x="306324" y="306324"/>
                </a:lnTo>
                <a:lnTo>
                  <a:pt x="0" y="30632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240"/>
          <p:cNvSpPr/>
          <p:nvPr/>
        </p:nvSpPr>
        <p:spPr>
          <a:xfrm>
            <a:off x="290273" y="5186930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5">
                <a:moveTo>
                  <a:pt x="141719" y="0"/>
                </a:move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241"/>
          <p:cNvSpPr/>
          <p:nvPr/>
        </p:nvSpPr>
        <p:spPr>
          <a:xfrm>
            <a:off x="290274" y="5186932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5">
                <a:moveTo>
                  <a:pt x="141719" y="0"/>
                </a:move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07"/>
                </a:lnTo>
                <a:lnTo>
                  <a:pt x="27343" y="225407"/>
                </a:lnTo>
                <a:lnTo>
                  <a:pt x="58021" y="256083"/>
                </a:lnTo>
                <a:lnTo>
                  <a:pt x="96924" y="276201"/>
                </a:lnTo>
                <a:lnTo>
                  <a:pt x="141719" y="283425"/>
                </a:lnTo>
                <a:lnTo>
                  <a:pt x="186513" y="276201"/>
                </a:lnTo>
                <a:lnTo>
                  <a:pt x="225417" y="256083"/>
                </a:lnTo>
                <a:lnTo>
                  <a:pt x="256095" y="225407"/>
                </a:lnTo>
                <a:lnTo>
                  <a:pt x="276213" y="186507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242"/>
          <p:cNvSpPr/>
          <p:nvPr/>
        </p:nvSpPr>
        <p:spPr>
          <a:xfrm>
            <a:off x="421194" y="5276932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>
                <a:moveTo>
                  <a:pt x="0" y="0"/>
                </a:moveTo>
                <a:lnTo>
                  <a:pt x="20828" y="0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243"/>
          <p:cNvSpPr/>
          <p:nvPr/>
        </p:nvSpPr>
        <p:spPr>
          <a:xfrm>
            <a:off x="430872" y="5211260"/>
            <a:ext cx="34925" cy="65405"/>
          </a:xfrm>
          <a:custGeom>
            <a:avLst/>
            <a:gdLst/>
            <a:ahLst/>
            <a:cxnLst/>
            <a:rect l="l" t="t" r="r" b="b"/>
            <a:pathLst>
              <a:path w="34925" h="65404">
                <a:moveTo>
                  <a:pt x="0" y="65316"/>
                </a:moveTo>
                <a:lnTo>
                  <a:pt x="0" y="20739"/>
                </a:lnTo>
                <a:lnTo>
                  <a:pt x="5367" y="5299"/>
                </a:lnTo>
                <a:lnTo>
                  <a:pt x="17176" y="0"/>
                </a:lnTo>
                <a:lnTo>
                  <a:pt x="28985" y="4701"/>
                </a:lnTo>
                <a:lnTo>
                  <a:pt x="34353" y="19265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244"/>
          <p:cNvSpPr/>
          <p:nvPr/>
        </p:nvSpPr>
        <p:spPr>
          <a:xfrm>
            <a:off x="401281" y="526707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19723" y="9855"/>
                </a:moveTo>
                <a:lnTo>
                  <a:pt x="19723" y="15303"/>
                </a:lnTo>
                <a:lnTo>
                  <a:pt x="15316" y="19723"/>
                </a:lnTo>
                <a:lnTo>
                  <a:pt x="9867" y="19723"/>
                </a:lnTo>
                <a:lnTo>
                  <a:pt x="4419" y="19723"/>
                </a:lnTo>
                <a:lnTo>
                  <a:pt x="0" y="15303"/>
                </a:lnTo>
                <a:lnTo>
                  <a:pt x="0" y="9855"/>
                </a:lnTo>
                <a:lnTo>
                  <a:pt x="0" y="4419"/>
                </a:lnTo>
                <a:lnTo>
                  <a:pt x="4419" y="0"/>
                </a:lnTo>
                <a:lnTo>
                  <a:pt x="9867" y="0"/>
                </a:lnTo>
                <a:lnTo>
                  <a:pt x="15316" y="0"/>
                </a:lnTo>
                <a:lnTo>
                  <a:pt x="19723" y="4419"/>
                </a:lnTo>
                <a:lnTo>
                  <a:pt x="19723" y="9855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245"/>
          <p:cNvSpPr/>
          <p:nvPr/>
        </p:nvSpPr>
        <p:spPr>
          <a:xfrm>
            <a:off x="442200" y="5267077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19735" y="9855"/>
                </a:moveTo>
                <a:lnTo>
                  <a:pt x="19735" y="15303"/>
                </a:lnTo>
                <a:lnTo>
                  <a:pt x="15316" y="19723"/>
                </a:lnTo>
                <a:lnTo>
                  <a:pt x="9867" y="19723"/>
                </a:lnTo>
                <a:lnTo>
                  <a:pt x="4419" y="19723"/>
                </a:lnTo>
                <a:lnTo>
                  <a:pt x="0" y="15303"/>
                </a:lnTo>
                <a:lnTo>
                  <a:pt x="0" y="9855"/>
                </a:lnTo>
                <a:lnTo>
                  <a:pt x="0" y="4419"/>
                </a:lnTo>
                <a:lnTo>
                  <a:pt x="4419" y="0"/>
                </a:lnTo>
                <a:lnTo>
                  <a:pt x="9867" y="0"/>
                </a:lnTo>
                <a:lnTo>
                  <a:pt x="15316" y="0"/>
                </a:lnTo>
                <a:lnTo>
                  <a:pt x="19735" y="4419"/>
                </a:lnTo>
                <a:lnTo>
                  <a:pt x="19735" y="9855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246"/>
          <p:cNvSpPr/>
          <p:nvPr/>
        </p:nvSpPr>
        <p:spPr>
          <a:xfrm>
            <a:off x="352882" y="5326684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327" y="0"/>
                </a:lnTo>
              </a:path>
            </a:pathLst>
          </a:custGeom>
          <a:ln w="42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247"/>
          <p:cNvSpPr/>
          <p:nvPr/>
        </p:nvSpPr>
        <p:spPr>
          <a:xfrm>
            <a:off x="352552" y="5287594"/>
            <a:ext cx="158115" cy="137795"/>
          </a:xfrm>
          <a:custGeom>
            <a:avLst/>
            <a:gdLst/>
            <a:ahLst/>
            <a:cxnLst/>
            <a:rect l="l" t="t" r="r" b="b"/>
            <a:pathLst>
              <a:path w="158115" h="137795">
                <a:moveTo>
                  <a:pt x="157873" y="137426"/>
                </a:moveTo>
                <a:lnTo>
                  <a:pt x="0" y="137426"/>
                </a:lnTo>
                <a:lnTo>
                  <a:pt x="0" y="0"/>
                </a:lnTo>
                <a:lnTo>
                  <a:pt x="157873" y="0"/>
                </a:lnTo>
                <a:lnTo>
                  <a:pt x="157873" y="137426"/>
                </a:lnTo>
              </a:path>
            </a:pathLst>
          </a:custGeom>
          <a:ln w="42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248"/>
          <p:cNvSpPr/>
          <p:nvPr/>
        </p:nvSpPr>
        <p:spPr>
          <a:xfrm>
            <a:off x="352984" y="5299049"/>
            <a:ext cx="156845" cy="0"/>
          </a:xfrm>
          <a:custGeom>
            <a:avLst/>
            <a:gdLst/>
            <a:ahLst/>
            <a:cxnLst/>
            <a:rect l="l" t="t" r="r" b="b"/>
            <a:pathLst>
              <a:path w="156845">
                <a:moveTo>
                  <a:pt x="0" y="0"/>
                </a:moveTo>
                <a:lnTo>
                  <a:pt x="156578" y="0"/>
                </a:lnTo>
              </a:path>
            </a:pathLst>
          </a:custGeom>
          <a:ln w="42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249"/>
          <p:cNvSpPr/>
          <p:nvPr/>
        </p:nvSpPr>
        <p:spPr>
          <a:xfrm>
            <a:off x="352984" y="5315648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133" y="0"/>
                </a:lnTo>
              </a:path>
            </a:pathLst>
          </a:custGeom>
          <a:ln w="42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250"/>
          <p:cNvSpPr/>
          <p:nvPr/>
        </p:nvSpPr>
        <p:spPr>
          <a:xfrm>
            <a:off x="431486" y="5316100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470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251"/>
          <p:cNvSpPr/>
          <p:nvPr/>
        </p:nvSpPr>
        <p:spPr>
          <a:xfrm>
            <a:off x="290273" y="5186930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5">
                <a:moveTo>
                  <a:pt x="141719" y="283438"/>
                </a:move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252"/>
          <p:cNvSpPr/>
          <p:nvPr/>
        </p:nvSpPr>
        <p:spPr>
          <a:xfrm>
            <a:off x="264264" y="5564732"/>
            <a:ext cx="306705" cy="306705"/>
          </a:xfrm>
          <a:custGeom>
            <a:avLst/>
            <a:gdLst/>
            <a:ahLst/>
            <a:cxnLst/>
            <a:rect l="l" t="t" r="r" b="b"/>
            <a:pathLst>
              <a:path w="306705" h="306704">
                <a:moveTo>
                  <a:pt x="0" y="0"/>
                </a:moveTo>
                <a:lnTo>
                  <a:pt x="306324" y="0"/>
                </a:lnTo>
                <a:lnTo>
                  <a:pt x="306324" y="306324"/>
                </a:lnTo>
                <a:lnTo>
                  <a:pt x="0" y="30632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253"/>
          <p:cNvSpPr/>
          <p:nvPr/>
        </p:nvSpPr>
        <p:spPr>
          <a:xfrm>
            <a:off x="290273" y="5565672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5">
                <a:moveTo>
                  <a:pt x="141719" y="0"/>
                </a:move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254"/>
          <p:cNvSpPr/>
          <p:nvPr/>
        </p:nvSpPr>
        <p:spPr>
          <a:xfrm>
            <a:off x="290274" y="5565672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5">
                <a:moveTo>
                  <a:pt x="141719" y="0"/>
                </a:move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255"/>
          <p:cNvSpPr/>
          <p:nvPr/>
        </p:nvSpPr>
        <p:spPr>
          <a:xfrm>
            <a:off x="352542" y="5613398"/>
            <a:ext cx="158115" cy="176530"/>
          </a:xfrm>
          <a:custGeom>
            <a:avLst/>
            <a:gdLst/>
            <a:ahLst/>
            <a:cxnLst/>
            <a:rect l="l" t="t" r="r" b="b"/>
            <a:pathLst>
              <a:path w="158115" h="176529">
                <a:moveTo>
                  <a:pt x="157873" y="176364"/>
                </a:moveTo>
                <a:lnTo>
                  <a:pt x="0" y="176364"/>
                </a:lnTo>
                <a:lnTo>
                  <a:pt x="0" y="0"/>
                </a:lnTo>
                <a:lnTo>
                  <a:pt x="157873" y="0"/>
                </a:lnTo>
                <a:lnTo>
                  <a:pt x="157873" y="176364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256"/>
          <p:cNvSpPr/>
          <p:nvPr/>
        </p:nvSpPr>
        <p:spPr>
          <a:xfrm>
            <a:off x="353253" y="5647180"/>
            <a:ext cx="156845" cy="0"/>
          </a:xfrm>
          <a:custGeom>
            <a:avLst/>
            <a:gdLst/>
            <a:ahLst/>
            <a:cxnLst/>
            <a:rect l="l" t="t" r="r" b="b"/>
            <a:pathLst>
              <a:path w="156845">
                <a:moveTo>
                  <a:pt x="0" y="0"/>
                </a:moveTo>
                <a:lnTo>
                  <a:pt x="156464" y="0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257"/>
          <p:cNvSpPr/>
          <p:nvPr/>
        </p:nvSpPr>
        <p:spPr>
          <a:xfrm>
            <a:off x="353253" y="5774828"/>
            <a:ext cx="156845" cy="0"/>
          </a:xfrm>
          <a:custGeom>
            <a:avLst/>
            <a:gdLst/>
            <a:ahLst/>
            <a:cxnLst/>
            <a:rect l="l" t="t" r="r" b="b"/>
            <a:pathLst>
              <a:path w="156845">
                <a:moveTo>
                  <a:pt x="0" y="0"/>
                </a:moveTo>
                <a:lnTo>
                  <a:pt x="156464" y="0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258"/>
          <p:cNvSpPr/>
          <p:nvPr/>
        </p:nvSpPr>
        <p:spPr>
          <a:xfrm>
            <a:off x="353164" y="5658915"/>
            <a:ext cx="156845" cy="0"/>
          </a:xfrm>
          <a:custGeom>
            <a:avLst/>
            <a:gdLst/>
            <a:ahLst/>
            <a:cxnLst/>
            <a:rect l="l" t="t" r="r" b="b"/>
            <a:pathLst>
              <a:path w="156845">
                <a:moveTo>
                  <a:pt x="0" y="0"/>
                </a:moveTo>
                <a:lnTo>
                  <a:pt x="156451" y="0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259"/>
          <p:cNvSpPr/>
          <p:nvPr/>
        </p:nvSpPr>
        <p:spPr>
          <a:xfrm>
            <a:off x="368722" y="5632601"/>
            <a:ext cx="18415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0" y="0"/>
                </a:moveTo>
                <a:lnTo>
                  <a:pt x="18135" y="0"/>
                </a:lnTo>
              </a:path>
            </a:pathLst>
          </a:custGeom>
          <a:ln w="184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260"/>
          <p:cNvSpPr/>
          <p:nvPr/>
        </p:nvSpPr>
        <p:spPr>
          <a:xfrm>
            <a:off x="481434" y="5632601"/>
            <a:ext cx="18415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0" y="0"/>
                </a:moveTo>
                <a:lnTo>
                  <a:pt x="18135" y="0"/>
                </a:lnTo>
              </a:path>
            </a:pathLst>
          </a:custGeom>
          <a:ln w="184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261"/>
          <p:cNvSpPr/>
          <p:nvPr/>
        </p:nvSpPr>
        <p:spPr>
          <a:xfrm>
            <a:off x="389969" y="5632601"/>
            <a:ext cx="33655" cy="0"/>
          </a:xfrm>
          <a:custGeom>
            <a:avLst/>
            <a:gdLst/>
            <a:ahLst/>
            <a:cxnLst/>
            <a:rect l="l" t="t" r="r" b="b"/>
            <a:pathLst>
              <a:path w="33654">
                <a:moveTo>
                  <a:pt x="0" y="0"/>
                </a:moveTo>
                <a:lnTo>
                  <a:pt x="33426" y="0"/>
                </a:lnTo>
              </a:path>
            </a:pathLst>
          </a:custGeom>
          <a:ln w="184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262"/>
          <p:cNvSpPr/>
          <p:nvPr/>
        </p:nvSpPr>
        <p:spPr>
          <a:xfrm>
            <a:off x="406682" y="5626187"/>
            <a:ext cx="0" cy="13970"/>
          </a:xfrm>
          <a:custGeom>
            <a:avLst/>
            <a:gdLst/>
            <a:ahLst/>
            <a:cxnLst/>
            <a:rect l="l" t="t" r="r" b="b"/>
            <a:pathLst>
              <a:path h="13970">
                <a:moveTo>
                  <a:pt x="0" y="0"/>
                </a:moveTo>
                <a:lnTo>
                  <a:pt x="0" y="13525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263"/>
          <p:cNvSpPr/>
          <p:nvPr/>
        </p:nvSpPr>
        <p:spPr>
          <a:xfrm>
            <a:off x="413083" y="5659258"/>
            <a:ext cx="36830" cy="8255"/>
          </a:xfrm>
          <a:custGeom>
            <a:avLst/>
            <a:gdLst/>
            <a:ahLst/>
            <a:cxnLst/>
            <a:rect l="l" t="t" r="r" b="b"/>
            <a:pathLst>
              <a:path w="36829" h="8254">
                <a:moveTo>
                  <a:pt x="0" y="0"/>
                </a:moveTo>
                <a:lnTo>
                  <a:pt x="0" y="8178"/>
                </a:lnTo>
                <a:lnTo>
                  <a:pt x="36614" y="8178"/>
                </a:lnTo>
                <a:lnTo>
                  <a:pt x="36614" y="711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264"/>
          <p:cNvSpPr/>
          <p:nvPr/>
        </p:nvSpPr>
        <p:spPr>
          <a:xfrm>
            <a:off x="370322" y="5733934"/>
            <a:ext cx="119380" cy="15875"/>
          </a:xfrm>
          <a:custGeom>
            <a:avLst/>
            <a:gdLst/>
            <a:ahLst/>
            <a:cxnLst/>
            <a:rect l="l" t="t" r="r" b="b"/>
            <a:pathLst>
              <a:path w="119379" h="15875">
                <a:moveTo>
                  <a:pt x="0" y="0"/>
                </a:moveTo>
                <a:lnTo>
                  <a:pt x="0" y="15633"/>
                </a:lnTo>
                <a:lnTo>
                  <a:pt x="119125" y="15633"/>
                </a:lnTo>
                <a:lnTo>
                  <a:pt x="119125" y="0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265"/>
          <p:cNvSpPr/>
          <p:nvPr/>
        </p:nvSpPr>
        <p:spPr>
          <a:xfrm>
            <a:off x="443931" y="5733566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16001"/>
                </a:moveTo>
                <a:lnTo>
                  <a:pt x="0" y="0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266"/>
          <p:cNvSpPr/>
          <p:nvPr/>
        </p:nvSpPr>
        <p:spPr>
          <a:xfrm>
            <a:off x="469534" y="5683794"/>
            <a:ext cx="0" cy="59055"/>
          </a:xfrm>
          <a:custGeom>
            <a:avLst/>
            <a:gdLst/>
            <a:ahLst/>
            <a:cxnLst/>
            <a:rect l="l" t="t" r="r" b="b"/>
            <a:pathLst>
              <a:path h="59054">
                <a:moveTo>
                  <a:pt x="0" y="0"/>
                </a:moveTo>
                <a:lnTo>
                  <a:pt x="0" y="59029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267"/>
          <p:cNvSpPr/>
          <p:nvPr/>
        </p:nvSpPr>
        <p:spPr>
          <a:xfrm>
            <a:off x="482336" y="5683794"/>
            <a:ext cx="0" cy="59055"/>
          </a:xfrm>
          <a:custGeom>
            <a:avLst/>
            <a:gdLst/>
            <a:ahLst/>
            <a:cxnLst/>
            <a:rect l="l" t="t" r="r" b="b"/>
            <a:pathLst>
              <a:path h="59054">
                <a:moveTo>
                  <a:pt x="0" y="0"/>
                </a:moveTo>
                <a:lnTo>
                  <a:pt x="0" y="59029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268"/>
          <p:cNvSpPr/>
          <p:nvPr/>
        </p:nvSpPr>
        <p:spPr>
          <a:xfrm>
            <a:off x="455310" y="5692685"/>
            <a:ext cx="0" cy="50165"/>
          </a:xfrm>
          <a:custGeom>
            <a:avLst/>
            <a:gdLst/>
            <a:ahLst/>
            <a:cxnLst/>
            <a:rect l="l" t="t" r="r" b="b"/>
            <a:pathLst>
              <a:path h="50164">
                <a:moveTo>
                  <a:pt x="0" y="0"/>
                </a:moveTo>
                <a:lnTo>
                  <a:pt x="0" y="50139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269"/>
          <p:cNvSpPr/>
          <p:nvPr/>
        </p:nvSpPr>
        <p:spPr>
          <a:xfrm>
            <a:off x="377077" y="5682367"/>
            <a:ext cx="19050" cy="59055"/>
          </a:xfrm>
          <a:custGeom>
            <a:avLst/>
            <a:gdLst/>
            <a:ahLst/>
            <a:cxnLst/>
            <a:rect l="l" t="t" r="r" b="b"/>
            <a:pathLst>
              <a:path w="19050" h="59054">
                <a:moveTo>
                  <a:pt x="9245" y="0"/>
                </a:moveTo>
                <a:lnTo>
                  <a:pt x="5647" y="2305"/>
                </a:lnTo>
                <a:lnTo>
                  <a:pt x="2708" y="8591"/>
                </a:lnTo>
                <a:lnTo>
                  <a:pt x="726" y="17916"/>
                </a:lnTo>
                <a:lnTo>
                  <a:pt x="0" y="29337"/>
                </a:lnTo>
                <a:lnTo>
                  <a:pt x="726" y="40757"/>
                </a:lnTo>
                <a:lnTo>
                  <a:pt x="2708" y="50082"/>
                </a:lnTo>
                <a:lnTo>
                  <a:pt x="5647" y="56368"/>
                </a:lnTo>
                <a:lnTo>
                  <a:pt x="9245" y="58674"/>
                </a:lnTo>
                <a:lnTo>
                  <a:pt x="12844" y="56368"/>
                </a:lnTo>
                <a:lnTo>
                  <a:pt x="15782" y="50082"/>
                </a:lnTo>
                <a:lnTo>
                  <a:pt x="17764" y="40757"/>
                </a:lnTo>
                <a:lnTo>
                  <a:pt x="18491" y="29337"/>
                </a:lnTo>
                <a:lnTo>
                  <a:pt x="17764" y="17916"/>
                </a:lnTo>
                <a:lnTo>
                  <a:pt x="15782" y="8591"/>
                </a:lnTo>
                <a:lnTo>
                  <a:pt x="12844" y="2305"/>
                </a:lnTo>
                <a:lnTo>
                  <a:pt x="92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270"/>
          <p:cNvSpPr/>
          <p:nvPr/>
        </p:nvSpPr>
        <p:spPr>
          <a:xfrm>
            <a:off x="377077" y="5682367"/>
            <a:ext cx="19050" cy="59055"/>
          </a:xfrm>
          <a:custGeom>
            <a:avLst/>
            <a:gdLst/>
            <a:ahLst/>
            <a:cxnLst/>
            <a:rect l="l" t="t" r="r" b="b"/>
            <a:pathLst>
              <a:path w="19050" h="59054">
                <a:moveTo>
                  <a:pt x="18491" y="29337"/>
                </a:moveTo>
                <a:lnTo>
                  <a:pt x="17764" y="40757"/>
                </a:lnTo>
                <a:lnTo>
                  <a:pt x="15782" y="50082"/>
                </a:lnTo>
                <a:lnTo>
                  <a:pt x="12844" y="56368"/>
                </a:lnTo>
                <a:lnTo>
                  <a:pt x="9245" y="58674"/>
                </a:lnTo>
                <a:lnTo>
                  <a:pt x="5647" y="56368"/>
                </a:lnTo>
                <a:lnTo>
                  <a:pt x="2708" y="50082"/>
                </a:lnTo>
                <a:lnTo>
                  <a:pt x="726" y="40757"/>
                </a:lnTo>
                <a:lnTo>
                  <a:pt x="0" y="29337"/>
                </a:lnTo>
                <a:lnTo>
                  <a:pt x="726" y="17916"/>
                </a:lnTo>
                <a:lnTo>
                  <a:pt x="2708" y="8591"/>
                </a:lnTo>
                <a:lnTo>
                  <a:pt x="5647" y="2305"/>
                </a:lnTo>
                <a:lnTo>
                  <a:pt x="9245" y="0"/>
                </a:lnTo>
                <a:lnTo>
                  <a:pt x="12844" y="2305"/>
                </a:lnTo>
                <a:lnTo>
                  <a:pt x="15782" y="8591"/>
                </a:lnTo>
                <a:lnTo>
                  <a:pt x="17764" y="17916"/>
                </a:lnTo>
                <a:lnTo>
                  <a:pt x="18491" y="29337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271"/>
          <p:cNvSpPr/>
          <p:nvPr/>
        </p:nvSpPr>
        <p:spPr>
          <a:xfrm>
            <a:off x="391299" y="5682367"/>
            <a:ext cx="19050" cy="59055"/>
          </a:xfrm>
          <a:custGeom>
            <a:avLst/>
            <a:gdLst/>
            <a:ahLst/>
            <a:cxnLst/>
            <a:rect l="l" t="t" r="r" b="b"/>
            <a:pathLst>
              <a:path w="19050" h="59054">
                <a:moveTo>
                  <a:pt x="9245" y="0"/>
                </a:moveTo>
                <a:lnTo>
                  <a:pt x="5647" y="2305"/>
                </a:lnTo>
                <a:lnTo>
                  <a:pt x="2708" y="8591"/>
                </a:lnTo>
                <a:lnTo>
                  <a:pt x="726" y="17916"/>
                </a:lnTo>
                <a:lnTo>
                  <a:pt x="0" y="29337"/>
                </a:lnTo>
                <a:lnTo>
                  <a:pt x="726" y="40757"/>
                </a:lnTo>
                <a:lnTo>
                  <a:pt x="2708" y="50082"/>
                </a:lnTo>
                <a:lnTo>
                  <a:pt x="5647" y="56368"/>
                </a:lnTo>
                <a:lnTo>
                  <a:pt x="9245" y="58674"/>
                </a:lnTo>
                <a:lnTo>
                  <a:pt x="12844" y="56368"/>
                </a:lnTo>
                <a:lnTo>
                  <a:pt x="15782" y="50082"/>
                </a:lnTo>
                <a:lnTo>
                  <a:pt x="17764" y="40757"/>
                </a:lnTo>
                <a:lnTo>
                  <a:pt x="18491" y="29337"/>
                </a:lnTo>
                <a:lnTo>
                  <a:pt x="17764" y="17916"/>
                </a:lnTo>
                <a:lnTo>
                  <a:pt x="15782" y="8591"/>
                </a:lnTo>
                <a:lnTo>
                  <a:pt x="12844" y="2305"/>
                </a:lnTo>
                <a:lnTo>
                  <a:pt x="92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272"/>
          <p:cNvSpPr/>
          <p:nvPr/>
        </p:nvSpPr>
        <p:spPr>
          <a:xfrm>
            <a:off x="391299" y="5682367"/>
            <a:ext cx="19050" cy="59055"/>
          </a:xfrm>
          <a:custGeom>
            <a:avLst/>
            <a:gdLst/>
            <a:ahLst/>
            <a:cxnLst/>
            <a:rect l="l" t="t" r="r" b="b"/>
            <a:pathLst>
              <a:path w="19050" h="59054">
                <a:moveTo>
                  <a:pt x="18491" y="29337"/>
                </a:moveTo>
                <a:lnTo>
                  <a:pt x="17764" y="40757"/>
                </a:lnTo>
                <a:lnTo>
                  <a:pt x="15782" y="50082"/>
                </a:lnTo>
                <a:lnTo>
                  <a:pt x="12844" y="56368"/>
                </a:lnTo>
                <a:lnTo>
                  <a:pt x="9245" y="58674"/>
                </a:lnTo>
                <a:lnTo>
                  <a:pt x="5647" y="56368"/>
                </a:lnTo>
                <a:lnTo>
                  <a:pt x="2708" y="50082"/>
                </a:lnTo>
                <a:lnTo>
                  <a:pt x="726" y="40757"/>
                </a:lnTo>
                <a:lnTo>
                  <a:pt x="0" y="29337"/>
                </a:lnTo>
                <a:lnTo>
                  <a:pt x="726" y="17916"/>
                </a:lnTo>
                <a:lnTo>
                  <a:pt x="2708" y="8591"/>
                </a:lnTo>
                <a:lnTo>
                  <a:pt x="5647" y="2305"/>
                </a:lnTo>
                <a:lnTo>
                  <a:pt x="9245" y="0"/>
                </a:lnTo>
                <a:lnTo>
                  <a:pt x="12844" y="2305"/>
                </a:lnTo>
                <a:lnTo>
                  <a:pt x="15782" y="8591"/>
                </a:lnTo>
                <a:lnTo>
                  <a:pt x="17764" y="17916"/>
                </a:lnTo>
                <a:lnTo>
                  <a:pt x="18491" y="29337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273"/>
          <p:cNvSpPr/>
          <p:nvPr/>
        </p:nvSpPr>
        <p:spPr>
          <a:xfrm>
            <a:off x="405520" y="5682367"/>
            <a:ext cx="19050" cy="59055"/>
          </a:xfrm>
          <a:custGeom>
            <a:avLst/>
            <a:gdLst/>
            <a:ahLst/>
            <a:cxnLst/>
            <a:rect l="l" t="t" r="r" b="b"/>
            <a:pathLst>
              <a:path w="19050" h="59054">
                <a:moveTo>
                  <a:pt x="9245" y="0"/>
                </a:moveTo>
                <a:lnTo>
                  <a:pt x="5647" y="2305"/>
                </a:lnTo>
                <a:lnTo>
                  <a:pt x="2708" y="8591"/>
                </a:lnTo>
                <a:lnTo>
                  <a:pt x="726" y="17916"/>
                </a:lnTo>
                <a:lnTo>
                  <a:pt x="0" y="29337"/>
                </a:lnTo>
                <a:lnTo>
                  <a:pt x="726" y="40757"/>
                </a:lnTo>
                <a:lnTo>
                  <a:pt x="2708" y="50082"/>
                </a:lnTo>
                <a:lnTo>
                  <a:pt x="5647" y="56368"/>
                </a:lnTo>
                <a:lnTo>
                  <a:pt x="9245" y="58674"/>
                </a:lnTo>
                <a:lnTo>
                  <a:pt x="12844" y="56368"/>
                </a:lnTo>
                <a:lnTo>
                  <a:pt x="15782" y="50082"/>
                </a:lnTo>
                <a:lnTo>
                  <a:pt x="17764" y="40757"/>
                </a:lnTo>
                <a:lnTo>
                  <a:pt x="18491" y="29337"/>
                </a:lnTo>
                <a:lnTo>
                  <a:pt x="17764" y="17916"/>
                </a:lnTo>
                <a:lnTo>
                  <a:pt x="15782" y="8591"/>
                </a:lnTo>
                <a:lnTo>
                  <a:pt x="12844" y="2305"/>
                </a:lnTo>
                <a:lnTo>
                  <a:pt x="92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274"/>
          <p:cNvSpPr/>
          <p:nvPr/>
        </p:nvSpPr>
        <p:spPr>
          <a:xfrm>
            <a:off x="405520" y="5682367"/>
            <a:ext cx="19050" cy="59055"/>
          </a:xfrm>
          <a:custGeom>
            <a:avLst/>
            <a:gdLst/>
            <a:ahLst/>
            <a:cxnLst/>
            <a:rect l="l" t="t" r="r" b="b"/>
            <a:pathLst>
              <a:path w="19050" h="59054">
                <a:moveTo>
                  <a:pt x="18491" y="29337"/>
                </a:moveTo>
                <a:lnTo>
                  <a:pt x="17764" y="40757"/>
                </a:lnTo>
                <a:lnTo>
                  <a:pt x="15782" y="50082"/>
                </a:lnTo>
                <a:lnTo>
                  <a:pt x="12844" y="56368"/>
                </a:lnTo>
                <a:lnTo>
                  <a:pt x="9245" y="58674"/>
                </a:lnTo>
                <a:lnTo>
                  <a:pt x="5647" y="56368"/>
                </a:lnTo>
                <a:lnTo>
                  <a:pt x="2708" y="50082"/>
                </a:lnTo>
                <a:lnTo>
                  <a:pt x="726" y="40757"/>
                </a:lnTo>
                <a:lnTo>
                  <a:pt x="0" y="29337"/>
                </a:lnTo>
                <a:lnTo>
                  <a:pt x="726" y="17916"/>
                </a:lnTo>
                <a:lnTo>
                  <a:pt x="2708" y="8591"/>
                </a:lnTo>
                <a:lnTo>
                  <a:pt x="5647" y="2305"/>
                </a:lnTo>
                <a:lnTo>
                  <a:pt x="9245" y="0"/>
                </a:lnTo>
                <a:lnTo>
                  <a:pt x="12844" y="2305"/>
                </a:lnTo>
                <a:lnTo>
                  <a:pt x="15782" y="8591"/>
                </a:lnTo>
                <a:lnTo>
                  <a:pt x="17764" y="17916"/>
                </a:lnTo>
                <a:lnTo>
                  <a:pt x="18491" y="29337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275"/>
          <p:cNvSpPr/>
          <p:nvPr/>
        </p:nvSpPr>
        <p:spPr>
          <a:xfrm>
            <a:off x="419741" y="5682367"/>
            <a:ext cx="19050" cy="59055"/>
          </a:xfrm>
          <a:custGeom>
            <a:avLst/>
            <a:gdLst/>
            <a:ahLst/>
            <a:cxnLst/>
            <a:rect l="l" t="t" r="r" b="b"/>
            <a:pathLst>
              <a:path w="19050" h="59054">
                <a:moveTo>
                  <a:pt x="9245" y="0"/>
                </a:moveTo>
                <a:lnTo>
                  <a:pt x="5647" y="2305"/>
                </a:lnTo>
                <a:lnTo>
                  <a:pt x="2708" y="8591"/>
                </a:lnTo>
                <a:lnTo>
                  <a:pt x="726" y="17916"/>
                </a:lnTo>
                <a:lnTo>
                  <a:pt x="0" y="29337"/>
                </a:lnTo>
                <a:lnTo>
                  <a:pt x="726" y="40757"/>
                </a:lnTo>
                <a:lnTo>
                  <a:pt x="2708" y="50082"/>
                </a:lnTo>
                <a:lnTo>
                  <a:pt x="5647" y="56368"/>
                </a:lnTo>
                <a:lnTo>
                  <a:pt x="9245" y="58674"/>
                </a:lnTo>
                <a:lnTo>
                  <a:pt x="12849" y="56368"/>
                </a:lnTo>
                <a:lnTo>
                  <a:pt x="15787" y="50082"/>
                </a:lnTo>
                <a:lnTo>
                  <a:pt x="17766" y="40757"/>
                </a:lnTo>
                <a:lnTo>
                  <a:pt x="18491" y="29337"/>
                </a:lnTo>
                <a:lnTo>
                  <a:pt x="17766" y="17916"/>
                </a:lnTo>
                <a:lnTo>
                  <a:pt x="15787" y="8591"/>
                </a:lnTo>
                <a:lnTo>
                  <a:pt x="12849" y="2305"/>
                </a:lnTo>
                <a:lnTo>
                  <a:pt x="92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276"/>
          <p:cNvSpPr/>
          <p:nvPr/>
        </p:nvSpPr>
        <p:spPr>
          <a:xfrm>
            <a:off x="419741" y="5682367"/>
            <a:ext cx="19050" cy="59055"/>
          </a:xfrm>
          <a:custGeom>
            <a:avLst/>
            <a:gdLst/>
            <a:ahLst/>
            <a:cxnLst/>
            <a:rect l="l" t="t" r="r" b="b"/>
            <a:pathLst>
              <a:path w="19050" h="59054">
                <a:moveTo>
                  <a:pt x="18491" y="29337"/>
                </a:moveTo>
                <a:lnTo>
                  <a:pt x="17766" y="40757"/>
                </a:lnTo>
                <a:lnTo>
                  <a:pt x="15787" y="50082"/>
                </a:lnTo>
                <a:lnTo>
                  <a:pt x="12849" y="56368"/>
                </a:lnTo>
                <a:lnTo>
                  <a:pt x="9245" y="58674"/>
                </a:lnTo>
                <a:lnTo>
                  <a:pt x="5647" y="56368"/>
                </a:lnTo>
                <a:lnTo>
                  <a:pt x="2708" y="50082"/>
                </a:lnTo>
                <a:lnTo>
                  <a:pt x="726" y="40757"/>
                </a:lnTo>
                <a:lnTo>
                  <a:pt x="0" y="29337"/>
                </a:lnTo>
                <a:lnTo>
                  <a:pt x="726" y="17916"/>
                </a:lnTo>
                <a:lnTo>
                  <a:pt x="2708" y="8591"/>
                </a:lnTo>
                <a:lnTo>
                  <a:pt x="5647" y="2305"/>
                </a:lnTo>
                <a:lnTo>
                  <a:pt x="9245" y="0"/>
                </a:lnTo>
                <a:lnTo>
                  <a:pt x="12849" y="2305"/>
                </a:lnTo>
                <a:lnTo>
                  <a:pt x="15787" y="8591"/>
                </a:lnTo>
                <a:lnTo>
                  <a:pt x="17766" y="17916"/>
                </a:lnTo>
                <a:lnTo>
                  <a:pt x="18491" y="29337"/>
                </a:lnTo>
              </a:path>
            </a:pathLst>
          </a:custGeom>
          <a:ln w="4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277"/>
          <p:cNvSpPr/>
          <p:nvPr/>
        </p:nvSpPr>
        <p:spPr>
          <a:xfrm>
            <a:off x="290273" y="5565672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5">
                <a:moveTo>
                  <a:pt x="141719" y="283438"/>
                </a:move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278"/>
          <p:cNvSpPr/>
          <p:nvPr/>
        </p:nvSpPr>
        <p:spPr>
          <a:xfrm>
            <a:off x="264264" y="5943560"/>
            <a:ext cx="306705" cy="306705"/>
          </a:xfrm>
          <a:custGeom>
            <a:avLst/>
            <a:gdLst/>
            <a:ahLst/>
            <a:cxnLst/>
            <a:rect l="l" t="t" r="r" b="b"/>
            <a:pathLst>
              <a:path w="306705" h="306704">
                <a:moveTo>
                  <a:pt x="0" y="0"/>
                </a:moveTo>
                <a:lnTo>
                  <a:pt x="306324" y="0"/>
                </a:lnTo>
                <a:lnTo>
                  <a:pt x="306324" y="306324"/>
                </a:lnTo>
                <a:lnTo>
                  <a:pt x="0" y="30632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" name="object 279"/>
          <p:cNvSpPr/>
          <p:nvPr/>
        </p:nvSpPr>
        <p:spPr>
          <a:xfrm>
            <a:off x="290273" y="5944496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5">
                <a:moveTo>
                  <a:pt x="141719" y="0"/>
                </a:move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" name="object 280"/>
          <p:cNvSpPr/>
          <p:nvPr/>
        </p:nvSpPr>
        <p:spPr>
          <a:xfrm>
            <a:off x="349985" y="5979476"/>
            <a:ext cx="168275" cy="212725"/>
          </a:xfrm>
          <a:custGeom>
            <a:avLst/>
            <a:gdLst/>
            <a:ahLst/>
            <a:cxnLst/>
            <a:rect l="l" t="t" r="r" b="b"/>
            <a:pathLst>
              <a:path w="168275" h="212725">
                <a:moveTo>
                  <a:pt x="12014" y="203047"/>
                </a:moveTo>
                <a:lnTo>
                  <a:pt x="0" y="55486"/>
                </a:lnTo>
                <a:lnTo>
                  <a:pt x="12014" y="39801"/>
                </a:lnTo>
                <a:lnTo>
                  <a:pt x="19596" y="7823"/>
                </a:lnTo>
                <a:lnTo>
                  <a:pt x="24231" y="0"/>
                </a:lnTo>
                <a:lnTo>
                  <a:pt x="142671" y="0"/>
                </a:lnTo>
                <a:lnTo>
                  <a:pt x="147688" y="7937"/>
                </a:lnTo>
                <a:lnTo>
                  <a:pt x="156032" y="39928"/>
                </a:lnTo>
                <a:lnTo>
                  <a:pt x="168173" y="55867"/>
                </a:lnTo>
                <a:lnTo>
                  <a:pt x="156032" y="202412"/>
                </a:lnTo>
                <a:lnTo>
                  <a:pt x="145160" y="212318"/>
                </a:lnTo>
                <a:lnTo>
                  <a:pt x="23774" y="212153"/>
                </a:lnTo>
                <a:lnTo>
                  <a:pt x="12014" y="203047"/>
                </a:lnTo>
                <a:close/>
              </a:path>
            </a:pathLst>
          </a:custGeom>
          <a:ln w="44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281"/>
          <p:cNvSpPr/>
          <p:nvPr/>
        </p:nvSpPr>
        <p:spPr>
          <a:xfrm>
            <a:off x="369747" y="5988010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126936" y="0"/>
                </a:moveTo>
                <a:lnTo>
                  <a:pt x="0" y="0"/>
                </a:lnTo>
              </a:path>
            </a:pathLst>
          </a:custGeom>
          <a:ln w="44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282"/>
          <p:cNvSpPr/>
          <p:nvPr/>
        </p:nvSpPr>
        <p:spPr>
          <a:xfrm>
            <a:off x="361695" y="6019379"/>
            <a:ext cx="144780" cy="635"/>
          </a:xfrm>
          <a:custGeom>
            <a:avLst/>
            <a:gdLst/>
            <a:ahLst/>
            <a:cxnLst/>
            <a:rect l="l" t="t" r="r" b="b"/>
            <a:pathLst>
              <a:path w="144779" h="635">
                <a:moveTo>
                  <a:pt x="0" y="0"/>
                </a:moveTo>
                <a:lnTo>
                  <a:pt x="144322" y="25"/>
                </a:lnTo>
              </a:path>
            </a:pathLst>
          </a:custGeom>
          <a:ln w="44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283"/>
          <p:cNvSpPr/>
          <p:nvPr/>
        </p:nvSpPr>
        <p:spPr>
          <a:xfrm>
            <a:off x="361911" y="6181406"/>
            <a:ext cx="144145" cy="0"/>
          </a:xfrm>
          <a:custGeom>
            <a:avLst/>
            <a:gdLst/>
            <a:ahLst/>
            <a:cxnLst/>
            <a:rect l="l" t="t" r="r" b="b"/>
            <a:pathLst>
              <a:path w="144145">
                <a:moveTo>
                  <a:pt x="144144" y="0"/>
                </a:moveTo>
                <a:lnTo>
                  <a:pt x="0" y="0"/>
                </a:lnTo>
              </a:path>
            </a:pathLst>
          </a:custGeom>
          <a:ln w="44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284"/>
          <p:cNvSpPr/>
          <p:nvPr/>
        </p:nvSpPr>
        <p:spPr>
          <a:xfrm>
            <a:off x="374509" y="6036715"/>
            <a:ext cx="120650" cy="134620"/>
          </a:xfrm>
          <a:custGeom>
            <a:avLst/>
            <a:gdLst/>
            <a:ahLst/>
            <a:cxnLst/>
            <a:rect l="l" t="t" r="r" b="b"/>
            <a:pathLst>
              <a:path w="120650" h="134620">
                <a:moveTo>
                  <a:pt x="203" y="0"/>
                </a:moveTo>
                <a:lnTo>
                  <a:pt x="120281" y="0"/>
                </a:lnTo>
                <a:lnTo>
                  <a:pt x="120281" y="92811"/>
                </a:lnTo>
                <a:lnTo>
                  <a:pt x="85775" y="113677"/>
                </a:lnTo>
                <a:lnTo>
                  <a:pt x="85775" y="134150"/>
                </a:lnTo>
                <a:lnTo>
                  <a:pt x="37401" y="134150"/>
                </a:lnTo>
                <a:lnTo>
                  <a:pt x="37401" y="114719"/>
                </a:lnTo>
                <a:lnTo>
                  <a:pt x="0" y="92189"/>
                </a:lnTo>
                <a:lnTo>
                  <a:pt x="203" y="0"/>
                </a:lnTo>
                <a:close/>
              </a:path>
            </a:pathLst>
          </a:custGeom>
          <a:ln w="44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285"/>
          <p:cNvSpPr/>
          <p:nvPr/>
        </p:nvSpPr>
        <p:spPr>
          <a:xfrm>
            <a:off x="414289" y="6001618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204" y="0"/>
                </a:lnTo>
              </a:path>
            </a:pathLst>
          </a:custGeom>
          <a:ln w="8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286"/>
          <p:cNvSpPr/>
          <p:nvPr/>
        </p:nvSpPr>
        <p:spPr>
          <a:xfrm>
            <a:off x="409475" y="6090585"/>
            <a:ext cx="13335" cy="14604"/>
          </a:xfrm>
          <a:custGeom>
            <a:avLst/>
            <a:gdLst/>
            <a:ahLst/>
            <a:cxnLst/>
            <a:rect l="l" t="t" r="r" b="b"/>
            <a:pathLst>
              <a:path w="13334" h="14604">
                <a:moveTo>
                  <a:pt x="0" y="4800"/>
                </a:moveTo>
                <a:lnTo>
                  <a:pt x="787" y="14058"/>
                </a:lnTo>
                <a:lnTo>
                  <a:pt x="10388" y="12890"/>
                </a:lnTo>
                <a:lnTo>
                  <a:pt x="7277" y="10363"/>
                </a:lnTo>
                <a:lnTo>
                  <a:pt x="9661" y="7327"/>
                </a:lnTo>
                <a:lnTo>
                  <a:pt x="3111" y="7327"/>
                </a:lnTo>
                <a:lnTo>
                  <a:pt x="0" y="4800"/>
                </a:lnTo>
                <a:close/>
              </a:path>
              <a:path w="13334" h="14604">
                <a:moveTo>
                  <a:pt x="8801" y="0"/>
                </a:moveTo>
                <a:lnTo>
                  <a:pt x="3111" y="7327"/>
                </a:lnTo>
                <a:lnTo>
                  <a:pt x="9661" y="7327"/>
                </a:lnTo>
                <a:lnTo>
                  <a:pt x="12865" y="3251"/>
                </a:lnTo>
                <a:lnTo>
                  <a:pt x="88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" name="object 287"/>
          <p:cNvSpPr/>
          <p:nvPr/>
        </p:nvSpPr>
        <p:spPr>
          <a:xfrm>
            <a:off x="449331" y="6090620"/>
            <a:ext cx="13335" cy="14604"/>
          </a:xfrm>
          <a:custGeom>
            <a:avLst/>
            <a:gdLst/>
            <a:ahLst/>
            <a:cxnLst/>
            <a:rect l="l" t="t" r="r" b="b"/>
            <a:pathLst>
              <a:path w="13334" h="14604">
                <a:moveTo>
                  <a:pt x="4165" y="0"/>
                </a:moveTo>
                <a:lnTo>
                  <a:pt x="0" y="3111"/>
                </a:lnTo>
                <a:lnTo>
                  <a:pt x="5651" y="10464"/>
                </a:lnTo>
                <a:lnTo>
                  <a:pt x="2425" y="12839"/>
                </a:lnTo>
                <a:lnTo>
                  <a:pt x="11582" y="14414"/>
                </a:lnTo>
                <a:lnTo>
                  <a:pt x="12555" y="7213"/>
                </a:lnTo>
                <a:lnTo>
                  <a:pt x="9652" y="7213"/>
                </a:lnTo>
                <a:lnTo>
                  <a:pt x="4165" y="0"/>
                </a:lnTo>
                <a:close/>
              </a:path>
              <a:path w="13334" h="14604">
                <a:moveTo>
                  <a:pt x="12877" y="4825"/>
                </a:moveTo>
                <a:lnTo>
                  <a:pt x="9652" y="7213"/>
                </a:lnTo>
                <a:lnTo>
                  <a:pt x="12555" y="7213"/>
                </a:lnTo>
                <a:lnTo>
                  <a:pt x="12877" y="48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" name="object 288"/>
          <p:cNvSpPr/>
          <p:nvPr/>
        </p:nvSpPr>
        <p:spPr>
          <a:xfrm>
            <a:off x="396342" y="6107425"/>
            <a:ext cx="19050" cy="23495"/>
          </a:xfrm>
          <a:custGeom>
            <a:avLst/>
            <a:gdLst/>
            <a:ahLst/>
            <a:cxnLst/>
            <a:rect l="l" t="t" r="r" b="b"/>
            <a:pathLst>
              <a:path w="19050" h="23495">
                <a:moveTo>
                  <a:pt x="8394" y="342"/>
                </a:moveTo>
                <a:lnTo>
                  <a:pt x="1549" y="10934"/>
                </a:lnTo>
                <a:lnTo>
                  <a:pt x="114" y="13169"/>
                </a:lnTo>
                <a:lnTo>
                  <a:pt x="0" y="16014"/>
                </a:lnTo>
                <a:lnTo>
                  <a:pt x="1549" y="18402"/>
                </a:lnTo>
                <a:lnTo>
                  <a:pt x="3873" y="22009"/>
                </a:lnTo>
                <a:lnTo>
                  <a:pt x="9055" y="23253"/>
                </a:lnTo>
                <a:lnTo>
                  <a:pt x="13119" y="21196"/>
                </a:lnTo>
                <a:lnTo>
                  <a:pt x="17183" y="19126"/>
                </a:lnTo>
                <a:lnTo>
                  <a:pt x="18592" y="14528"/>
                </a:lnTo>
                <a:lnTo>
                  <a:pt x="16268" y="10934"/>
                </a:lnTo>
                <a:lnTo>
                  <a:pt x="9410" y="342"/>
                </a:lnTo>
                <a:lnTo>
                  <a:pt x="9194" y="0"/>
                </a:lnTo>
                <a:lnTo>
                  <a:pt x="8623" y="0"/>
                </a:lnTo>
                <a:lnTo>
                  <a:pt x="8394" y="342"/>
                </a:lnTo>
              </a:path>
            </a:pathLst>
          </a:custGeom>
          <a:ln w="44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89"/>
          <p:cNvSpPr/>
          <p:nvPr/>
        </p:nvSpPr>
        <p:spPr>
          <a:xfrm>
            <a:off x="424129" y="6050033"/>
            <a:ext cx="27305" cy="33655"/>
          </a:xfrm>
          <a:custGeom>
            <a:avLst/>
            <a:gdLst/>
            <a:ahLst/>
            <a:cxnLst/>
            <a:rect l="l" t="t" r="r" b="b"/>
            <a:pathLst>
              <a:path w="27304" h="33654">
                <a:moveTo>
                  <a:pt x="12115" y="495"/>
                </a:moveTo>
                <a:lnTo>
                  <a:pt x="2235" y="15773"/>
                </a:lnTo>
                <a:lnTo>
                  <a:pt x="165" y="19011"/>
                </a:lnTo>
                <a:lnTo>
                  <a:pt x="0" y="23114"/>
                </a:lnTo>
                <a:lnTo>
                  <a:pt x="2235" y="26568"/>
                </a:lnTo>
                <a:lnTo>
                  <a:pt x="5600" y="31775"/>
                </a:lnTo>
                <a:lnTo>
                  <a:pt x="13080" y="33566"/>
                </a:lnTo>
                <a:lnTo>
                  <a:pt x="18935" y="30594"/>
                </a:lnTo>
                <a:lnTo>
                  <a:pt x="24803" y="27609"/>
                </a:lnTo>
                <a:lnTo>
                  <a:pt x="26835" y="20980"/>
                </a:lnTo>
                <a:lnTo>
                  <a:pt x="23469" y="15773"/>
                </a:lnTo>
                <a:lnTo>
                  <a:pt x="13588" y="495"/>
                </a:lnTo>
                <a:lnTo>
                  <a:pt x="13258" y="0"/>
                </a:lnTo>
                <a:lnTo>
                  <a:pt x="12445" y="0"/>
                </a:lnTo>
                <a:lnTo>
                  <a:pt x="12115" y="495"/>
                </a:lnTo>
              </a:path>
            </a:pathLst>
          </a:custGeom>
          <a:ln w="44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90"/>
          <p:cNvSpPr/>
          <p:nvPr/>
        </p:nvSpPr>
        <p:spPr>
          <a:xfrm>
            <a:off x="463705" y="6110432"/>
            <a:ext cx="5080" cy="0"/>
          </a:xfrm>
          <a:custGeom>
            <a:avLst/>
            <a:gdLst/>
            <a:ahLst/>
            <a:cxnLst/>
            <a:rect l="l" t="t" r="r" b="b"/>
            <a:pathLst>
              <a:path w="5079">
                <a:moveTo>
                  <a:pt x="0" y="0"/>
                </a:moveTo>
                <a:lnTo>
                  <a:pt x="4711" y="0"/>
                </a:lnTo>
              </a:path>
            </a:pathLst>
          </a:custGeom>
          <a:ln w="32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91"/>
          <p:cNvSpPr/>
          <p:nvPr/>
        </p:nvSpPr>
        <p:spPr>
          <a:xfrm>
            <a:off x="466241" y="6102003"/>
            <a:ext cx="5715" cy="5080"/>
          </a:xfrm>
          <a:custGeom>
            <a:avLst/>
            <a:gdLst/>
            <a:ahLst/>
            <a:cxnLst/>
            <a:rect l="l" t="t" r="r" b="b"/>
            <a:pathLst>
              <a:path w="5715" h="5079">
                <a:moveTo>
                  <a:pt x="4508" y="0"/>
                </a:moveTo>
                <a:lnTo>
                  <a:pt x="0" y="1384"/>
                </a:lnTo>
                <a:lnTo>
                  <a:pt x="965" y="4521"/>
                </a:lnTo>
                <a:lnTo>
                  <a:pt x="5473" y="3136"/>
                </a:lnTo>
                <a:lnTo>
                  <a:pt x="45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" name="object 292"/>
          <p:cNvSpPr/>
          <p:nvPr/>
        </p:nvSpPr>
        <p:spPr>
          <a:xfrm>
            <a:off x="471234" y="6106881"/>
            <a:ext cx="5715" cy="5080"/>
          </a:xfrm>
          <a:custGeom>
            <a:avLst/>
            <a:gdLst/>
            <a:ahLst/>
            <a:cxnLst/>
            <a:rect l="l" t="t" r="r" b="b"/>
            <a:pathLst>
              <a:path w="5715" h="5079">
                <a:moveTo>
                  <a:pt x="1104" y="0"/>
                </a:moveTo>
                <a:lnTo>
                  <a:pt x="0" y="3098"/>
                </a:lnTo>
                <a:lnTo>
                  <a:pt x="4445" y="4686"/>
                </a:lnTo>
                <a:lnTo>
                  <a:pt x="5549" y="1587"/>
                </a:lnTo>
                <a:lnTo>
                  <a:pt x="11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object 293"/>
          <p:cNvSpPr/>
          <p:nvPr/>
        </p:nvSpPr>
        <p:spPr>
          <a:xfrm>
            <a:off x="468574" y="6111675"/>
            <a:ext cx="5715" cy="5080"/>
          </a:xfrm>
          <a:custGeom>
            <a:avLst/>
            <a:gdLst/>
            <a:ahLst/>
            <a:cxnLst/>
            <a:rect l="l" t="t" r="r" b="b"/>
            <a:pathLst>
              <a:path w="5715" h="5079">
                <a:moveTo>
                  <a:pt x="4241" y="0"/>
                </a:moveTo>
                <a:lnTo>
                  <a:pt x="0" y="2070"/>
                </a:lnTo>
                <a:lnTo>
                  <a:pt x="1435" y="5016"/>
                </a:lnTo>
                <a:lnTo>
                  <a:pt x="5676" y="2959"/>
                </a:lnTo>
                <a:lnTo>
                  <a:pt x="42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" name="object 294"/>
          <p:cNvSpPr/>
          <p:nvPr/>
        </p:nvSpPr>
        <p:spPr>
          <a:xfrm>
            <a:off x="472723" y="6119586"/>
            <a:ext cx="5715" cy="0"/>
          </a:xfrm>
          <a:custGeom>
            <a:avLst/>
            <a:gdLst/>
            <a:ahLst/>
            <a:cxnLst/>
            <a:rect l="l" t="t" r="r" b="b"/>
            <a:pathLst>
              <a:path w="5715">
                <a:moveTo>
                  <a:pt x="0" y="0"/>
                </a:moveTo>
                <a:lnTo>
                  <a:pt x="5092" y="0"/>
                </a:lnTo>
              </a:path>
            </a:pathLst>
          </a:custGeom>
          <a:ln w="387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95"/>
          <p:cNvSpPr/>
          <p:nvPr/>
        </p:nvSpPr>
        <p:spPr>
          <a:xfrm>
            <a:off x="465813" y="6120799"/>
            <a:ext cx="5080" cy="0"/>
          </a:xfrm>
          <a:custGeom>
            <a:avLst/>
            <a:gdLst/>
            <a:ahLst/>
            <a:cxnLst/>
            <a:rect l="l" t="t" r="r" b="b"/>
            <a:pathLst>
              <a:path w="5079">
                <a:moveTo>
                  <a:pt x="0" y="0"/>
                </a:moveTo>
                <a:lnTo>
                  <a:pt x="4724" y="0"/>
                </a:lnTo>
              </a:path>
            </a:pathLst>
          </a:custGeom>
          <a:ln w="32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96"/>
          <p:cNvSpPr/>
          <p:nvPr/>
        </p:nvSpPr>
        <p:spPr>
          <a:xfrm>
            <a:off x="459753" y="6114059"/>
            <a:ext cx="6350" cy="5715"/>
          </a:xfrm>
          <a:custGeom>
            <a:avLst/>
            <a:gdLst/>
            <a:ahLst/>
            <a:cxnLst/>
            <a:rect l="l" t="t" r="r" b="b"/>
            <a:pathLst>
              <a:path w="6350" h="5714">
                <a:moveTo>
                  <a:pt x="2133" y="0"/>
                </a:moveTo>
                <a:lnTo>
                  <a:pt x="0" y="2501"/>
                </a:lnTo>
                <a:lnTo>
                  <a:pt x="3594" y="5562"/>
                </a:lnTo>
                <a:lnTo>
                  <a:pt x="5727" y="3060"/>
                </a:lnTo>
                <a:lnTo>
                  <a:pt x="21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97"/>
          <p:cNvSpPr/>
          <p:nvPr/>
        </p:nvSpPr>
        <p:spPr>
          <a:xfrm>
            <a:off x="459016" y="6123030"/>
            <a:ext cx="6350" cy="5715"/>
          </a:xfrm>
          <a:custGeom>
            <a:avLst/>
            <a:gdLst/>
            <a:ahLst/>
            <a:cxnLst/>
            <a:rect l="l" t="t" r="r" b="b"/>
            <a:pathLst>
              <a:path w="6350" h="5714">
                <a:moveTo>
                  <a:pt x="4038" y="0"/>
                </a:moveTo>
                <a:lnTo>
                  <a:pt x="0" y="2451"/>
                </a:lnTo>
                <a:lnTo>
                  <a:pt x="1701" y="5257"/>
                </a:lnTo>
                <a:lnTo>
                  <a:pt x="5740" y="2819"/>
                </a:lnTo>
                <a:lnTo>
                  <a:pt x="40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98"/>
          <p:cNvSpPr/>
          <p:nvPr/>
        </p:nvSpPr>
        <p:spPr>
          <a:xfrm>
            <a:off x="456074" y="6130937"/>
            <a:ext cx="6350" cy="5715"/>
          </a:xfrm>
          <a:custGeom>
            <a:avLst/>
            <a:gdLst/>
            <a:ahLst/>
            <a:cxnLst/>
            <a:rect l="l" t="t" r="r" b="b"/>
            <a:pathLst>
              <a:path w="6350" h="5714">
                <a:moveTo>
                  <a:pt x="4038" y="0"/>
                </a:moveTo>
                <a:lnTo>
                  <a:pt x="0" y="2451"/>
                </a:lnTo>
                <a:lnTo>
                  <a:pt x="1701" y="5257"/>
                </a:lnTo>
                <a:lnTo>
                  <a:pt x="5740" y="2819"/>
                </a:lnTo>
                <a:lnTo>
                  <a:pt x="40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1" name="object 299"/>
          <p:cNvSpPr/>
          <p:nvPr/>
        </p:nvSpPr>
        <p:spPr>
          <a:xfrm>
            <a:off x="463118" y="6128294"/>
            <a:ext cx="5715" cy="6350"/>
          </a:xfrm>
          <a:custGeom>
            <a:avLst/>
            <a:gdLst/>
            <a:ahLst/>
            <a:cxnLst/>
            <a:rect l="l" t="t" r="r" b="b"/>
            <a:pathLst>
              <a:path w="5715" h="6350">
                <a:moveTo>
                  <a:pt x="2705" y="0"/>
                </a:moveTo>
                <a:lnTo>
                  <a:pt x="0" y="3860"/>
                </a:lnTo>
                <a:lnTo>
                  <a:pt x="2692" y="5740"/>
                </a:lnTo>
                <a:lnTo>
                  <a:pt x="5397" y="1879"/>
                </a:lnTo>
                <a:lnTo>
                  <a:pt x="27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300"/>
          <p:cNvSpPr/>
          <p:nvPr/>
        </p:nvSpPr>
        <p:spPr>
          <a:xfrm>
            <a:off x="468784" y="6123985"/>
            <a:ext cx="5715" cy="5080"/>
          </a:xfrm>
          <a:custGeom>
            <a:avLst/>
            <a:gdLst/>
            <a:ahLst/>
            <a:cxnLst/>
            <a:rect l="l" t="t" r="r" b="b"/>
            <a:pathLst>
              <a:path w="5715" h="5079">
                <a:moveTo>
                  <a:pt x="1358" y="0"/>
                </a:moveTo>
                <a:lnTo>
                  <a:pt x="0" y="2997"/>
                </a:lnTo>
                <a:lnTo>
                  <a:pt x="4305" y="4940"/>
                </a:lnTo>
                <a:lnTo>
                  <a:pt x="5664" y="1943"/>
                </a:lnTo>
                <a:lnTo>
                  <a:pt x="13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3" name="object 301"/>
          <p:cNvSpPr/>
          <p:nvPr/>
        </p:nvSpPr>
        <p:spPr>
          <a:xfrm>
            <a:off x="434927" y="6085699"/>
            <a:ext cx="4445" cy="0"/>
          </a:xfrm>
          <a:custGeom>
            <a:avLst/>
            <a:gdLst/>
            <a:ahLst/>
            <a:cxnLst/>
            <a:rect l="l" t="t" r="r" b="b"/>
            <a:pathLst>
              <a:path w="4445">
                <a:moveTo>
                  <a:pt x="0" y="0"/>
                </a:moveTo>
                <a:lnTo>
                  <a:pt x="4178" y="0"/>
                </a:lnTo>
              </a:path>
            </a:pathLst>
          </a:custGeom>
          <a:ln w="47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" name="object 302"/>
          <p:cNvSpPr/>
          <p:nvPr/>
        </p:nvSpPr>
        <p:spPr>
          <a:xfrm>
            <a:off x="443267" y="6079385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3403" y="0"/>
                </a:moveTo>
                <a:lnTo>
                  <a:pt x="0" y="2425"/>
                </a:lnTo>
                <a:lnTo>
                  <a:pt x="2743" y="6273"/>
                </a:lnTo>
                <a:lnTo>
                  <a:pt x="6146" y="3848"/>
                </a:lnTo>
                <a:lnTo>
                  <a:pt x="34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5" name="object 303"/>
          <p:cNvSpPr/>
          <p:nvPr/>
        </p:nvSpPr>
        <p:spPr>
          <a:xfrm>
            <a:off x="424698" y="6079561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2743" y="0"/>
                </a:moveTo>
                <a:lnTo>
                  <a:pt x="0" y="3835"/>
                </a:lnTo>
                <a:lnTo>
                  <a:pt x="3403" y="6261"/>
                </a:lnTo>
                <a:lnTo>
                  <a:pt x="6146" y="2412"/>
                </a:lnTo>
                <a:lnTo>
                  <a:pt x="27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6" name="object 304"/>
          <p:cNvSpPr/>
          <p:nvPr/>
        </p:nvSpPr>
        <p:spPr>
          <a:xfrm>
            <a:off x="419115" y="6072266"/>
            <a:ext cx="5715" cy="5715"/>
          </a:xfrm>
          <a:custGeom>
            <a:avLst/>
            <a:gdLst/>
            <a:ahLst/>
            <a:cxnLst/>
            <a:rect l="l" t="t" r="r" b="b"/>
            <a:pathLst>
              <a:path w="5715" h="5714">
                <a:moveTo>
                  <a:pt x="4356" y="0"/>
                </a:moveTo>
                <a:lnTo>
                  <a:pt x="0" y="1282"/>
                </a:lnTo>
                <a:lnTo>
                  <a:pt x="1155" y="5092"/>
                </a:lnTo>
                <a:lnTo>
                  <a:pt x="5511" y="3810"/>
                </a:lnTo>
                <a:lnTo>
                  <a:pt x="43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7" name="object 305"/>
          <p:cNvSpPr/>
          <p:nvPr/>
        </p:nvSpPr>
        <p:spPr>
          <a:xfrm>
            <a:off x="449566" y="6072321"/>
            <a:ext cx="5715" cy="5715"/>
          </a:xfrm>
          <a:custGeom>
            <a:avLst/>
            <a:gdLst/>
            <a:ahLst/>
            <a:cxnLst/>
            <a:rect l="l" t="t" r="r" b="b"/>
            <a:pathLst>
              <a:path w="5715" h="5714">
                <a:moveTo>
                  <a:pt x="1155" y="0"/>
                </a:moveTo>
                <a:lnTo>
                  <a:pt x="0" y="3810"/>
                </a:lnTo>
                <a:lnTo>
                  <a:pt x="4356" y="5092"/>
                </a:lnTo>
                <a:lnTo>
                  <a:pt x="5511" y="1282"/>
                </a:lnTo>
                <a:lnTo>
                  <a:pt x="11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8" name="object 306"/>
          <p:cNvSpPr/>
          <p:nvPr/>
        </p:nvSpPr>
        <p:spPr>
          <a:xfrm>
            <a:off x="449241" y="6062350"/>
            <a:ext cx="5715" cy="5715"/>
          </a:xfrm>
          <a:custGeom>
            <a:avLst/>
            <a:gdLst/>
            <a:ahLst/>
            <a:cxnLst/>
            <a:rect l="l" t="t" r="r" b="b"/>
            <a:pathLst>
              <a:path w="5715" h="5714">
                <a:moveTo>
                  <a:pt x="4254" y="0"/>
                </a:moveTo>
                <a:lnTo>
                  <a:pt x="0" y="1574"/>
                </a:lnTo>
                <a:lnTo>
                  <a:pt x="1346" y="5308"/>
                </a:lnTo>
                <a:lnTo>
                  <a:pt x="5600" y="3733"/>
                </a:lnTo>
                <a:lnTo>
                  <a:pt x="42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9" name="object 307"/>
          <p:cNvSpPr/>
          <p:nvPr/>
        </p:nvSpPr>
        <p:spPr>
          <a:xfrm>
            <a:off x="419175" y="6062297"/>
            <a:ext cx="5715" cy="5715"/>
          </a:xfrm>
          <a:custGeom>
            <a:avLst/>
            <a:gdLst/>
            <a:ahLst/>
            <a:cxnLst/>
            <a:rect l="l" t="t" r="r" b="b"/>
            <a:pathLst>
              <a:path w="5715" h="5714">
                <a:moveTo>
                  <a:pt x="1346" y="0"/>
                </a:moveTo>
                <a:lnTo>
                  <a:pt x="0" y="3733"/>
                </a:lnTo>
                <a:lnTo>
                  <a:pt x="4254" y="5308"/>
                </a:lnTo>
                <a:lnTo>
                  <a:pt x="5600" y="1574"/>
                </a:lnTo>
                <a:lnTo>
                  <a:pt x="13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0" name="object 308"/>
          <p:cNvSpPr/>
          <p:nvPr/>
        </p:nvSpPr>
        <p:spPr>
          <a:xfrm>
            <a:off x="290273" y="5944496"/>
            <a:ext cx="283845" cy="283845"/>
          </a:xfrm>
          <a:custGeom>
            <a:avLst/>
            <a:gdLst/>
            <a:ahLst/>
            <a:cxnLst/>
            <a:rect l="l" t="t" r="r" b="b"/>
            <a:pathLst>
              <a:path w="283844" h="283845">
                <a:moveTo>
                  <a:pt x="141719" y="283438"/>
                </a:moveTo>
                <a:lnTo>
                  <a:pt x="186513" y="276213"/>
                </a:lnTo>
                <a:lnTo>
                  <a:pt x="225417" y="256095"/>
                </a:lnTo>
                <a:lnTo>
                  <a:pt x="256095" y="225417"/>
                </a:lnTo>
                <a:lnTo>
                  <a:pt x="276213" y="186513"/>
                </a:lnTo>
                <a:lnTo>
                  <a:pt x="283438" y="141719"/>
                </a:lnTo>
                <a:lnTo>
                  <a:pt x="276213" y="96924"/>
                </a:lnTo>
                <a:lnTo>
                  <a:pt x="256095" y="58021"/>
                </a:lnTo>
                <a:lnTo>
                  <a:pt x="225417" y="27343"/>
                </a:lnTo>
                <a:lnTo>
                  <a:pt x="186513" y="7224"/>
                </a:lnTo>
                <a:lnTo>
                  <a:pt x="141719" y="0"/>
                </a:lnTo>
                <a:lnTo>
                  <a:pt x="96924" y="7224"/>
                </a:lnTo>
                <a:lnTo>
                  <a:pt x="58021" y="27343"/>
                </a:lnTo>
                <a:lnTo>
                  <a:pt x="27343" y="58021"/>
                </a:lnTo>
                <a:lnTo>
                  <a:pt x="7224" y="96924"/>
                </a:lnTo>
                <a:lnTo>
                  <a:pt x="0" y="141719"/>
                </a:lnTo>
                <a:lnTo>
                  <a:pt x="7224" y="186513"/>
                </a:lnTo>
                <a:lnTo>
                  <a:pt x="27343" y="225417"/>
                </a:lnTo>
                <a:lnTo>
                  <a:pt x="58021" y="256095"/>
                </a:lnTo>
                <a:lnTo>
                  <a:pt x="96924" y="276213"/>
                </a:lnTo>
                <a:lnTo>
                  <a:pt x="141719" y="283438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309"/>
          <p:cNvSpPr/>
          <p:nvPr/>
        </p:nvSpPr>
        <p:spPr>
          <a:xfrm>
            <a:off x="984659" y="2052636"/>
            <a:ext cx="0" cy="196215"/>
          </a:xfrm>
          <a:custGeom>
            <a:avLst/>
            <a:gdLst/>
            <a:ahLst/>
            <a:cxnLst/>
            <a:rect l="l" t="t" r="r" b="b"/>
            <a:pathLst>
              <a:path h="196215">
                <a:moveTo>
                  <a:pt x="0" y="0"/>
                </a:moveTo>
                <a:lnTo>
                  <a:pt x="0" y="195745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310"/>
          <p:cNvSpPr/>
          <p:nvPr/>
        </p:nvSpPr>
        <p:spPr>
          <a:xfrm>
            <a:off x="984659" y="3505681"/>
            <a:ext cx="0" cy="257810"/>
          </a:xfrm>
          <a:custGeom>
            <a:avLst/>
            <a:gdLst/>
            <a:ahLst/>
            <a:cxnLst/>
            <a:rect l="l" t="t" r="r" b="b"/>
            <a:pathLst>
              <a:path h="257810">
                <a:moveTo>
                  <a:pt x="0" y="0"/>
                </a:moveTo>
                <a:lnTo>
                  <a:pt x="0" y="257619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311"/>
          <p:cNvSpPr/>
          <p:nvPr/>
        </p:nvSpPr>
        <p:spPr>
          <a:xfrm>
            <a:off x="909234" y="2248381"/>
            <a:ext cx="119380" cy="1257300"/>
          </a:xfrm>
          <a:custGeom>
            <a:avLst/>
            <a:gdLst/>
            <a:ahLst/>
            <a:cxnLst/>
            <a:rect l="l" t="t" r="r" b="b"/>
            <a:pathLst>
              <a:path w="119380" h="1257300">
                <a:moveTo>
                  <a:pt x="0" y="0"/>
                </a:moveTo>
                <a:lnTo>
                  <a:pt x="118872" y="0"/>
                </a:lnTo>
                <a:lnTo>
                  <a:pt x="118872" y="1257300"/>
                </a:lnTo>
                <a:lnTo>
                  <a:pt x="0" y="12573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object 312"/>
          <p:cNvSpPr/>
          <p:nvPr/>
        </p:nvSpPr>
        <p:spPr>
          <a:xfrm>
            <a:off x="935232" y="2249318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5" name="object 313"/>
          <p:cNvSpPr/>
          <p:nvPr/>
        </p:nvSpPr>
        <p:spPr>
          <a:xfrm>
            <a:off x="935232" y="2249318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314"/>
          <p:cNvSpPr/>
          <p:nvPr/>
        </p:nvSpPr>
        <p:spPr>
          <a:xfrm>
            <a:off x="935232" y="3006828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7" name="object 315"/>
          <p:cNvSpPr/>
          <p:nvPr/>
        </p:nvSpPr>
        <p:spPr>
          <a:xfrm>
            <a:off x="935232" y="3006828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316"/>
          <p:cNvSpPr/>
          <p:nvPr/>
        </p:nvSpPr>
        <p:spPr>
          <a:xfrm>
            <a:off x="935232" y="3385473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9" name="object 317"/>
          <p:cNvSpPr/>
          <p:nvPr/>
        </p:nvSpPr>
        <p:spPr>
          <a:xfrm>
            <a:off x="935232" y="3385473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318"/>
          <p:cNvSpPr/>
          <p:nvPr/>
        </p:nvSpPr>
        <p:spPr>
          <a:xfrm>
            <a:off x="1546099" y="2052636"/>
            <a:ext cx="0" cy="196215"/>
          </a:xfrm>
          <a:custGeom>
            <a:avLst/>
            <a:gdLst/>
            <a:ahLst/>
            <a:cxnLst/>
            <a:rect l="l" t="t" r="r" b="b"/>
            <a:pathLst>
              <a:path h="196215">
                <a:moveTo>
                  <a:pt x="0" y="0"/>
                </a:moveTo>
                <a:lnTo>
                  <a:pt x="0" y="195745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319"/>
          <p:cNvSpPr/>
          <p:nvPr/>
        </p:nvSpPr>
        <p:spPr>
          <a:xfrm>
            <a:off x="1470167" y="2248381"/>
            <a:ext cx="119380" cy="2011680"/>
          </a:xfrm>
          <a:custGeom>
            <a:avLst/>
            <a:gdLst/>
            <a:ahLst/>
            <a:cxnLst/>
            <a:rect l="l" t="t" r="r" b="b"/>
            <a:pathLst>
              <a:path w="119380" h="2011679">
                <a:moveTo>
                  <a:pt x="0" y="0"/>
                </a:moveTo>
                <a:lnTo>
                  <a:pt x="118872" y="0"/>
                </a:lnTo>
                <a:lnTo>
                  <a:pt x="118872" y="2011680"/>
                </a:lnTo>
                <a:lnTo>
                  <a:pt x="0" y="20116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2" name="object 320"/>
          <p:cNvSpPr/>
          <p:nvPr/>
        </p:nvSpPr>
        <p:spPr>
          <a:xfrm>
            <a:off x="1496171" y="2249318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3" name="object 321"/>
          <p:cNvSpPr/>
          <p:nvPr/>
        </p:nvSpPr>
        <p:spPr>
          <a:xfrm>
            <a:off x="1496171" y="2249318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322"/>
          <p:cNvSpPr/>
          <p:nvPr/>
        </p:nvSpPr>
        <p:spPr>
          <a:xfrm>
            <a:off x="1496171" y="3006828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5" name="object 323"/>
          <p:cNvSpPr/>
          <p:nvPr/>
        </p:nvSpPr>
        <p:spPr>
          <a:xfrm>
            <a:off x="1496171" y="3006828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324"/>
          <p:cNvSpPr/>
          <p:nvPr/>
        </p:nvSpPr>
        <p:spPr>
          <a:xfrm>
            <a:off x="1496171" y="3764239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7" name="object 325"/>
          <p:cNvSpPr/>
          <p:nvPr/>
        </p:nvSpPr>
        <p:spPr>
          <a:xfrm>
            <a:off x="1496171" y="3764239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326"/>
          <p:cNvSpPr/>
          <p:nvPr/>
        </p:nvSpPr>
        <p:spPr>
          <a:xfrm>
            <a:off x="1496171" y="3385473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9" name="object 327"/>
          <p:cNvSpPr/>
          <p:nvPr/>
        </p:nvSpPr>
        <p:spPr>
          <a:xfrm>
            <a:off x="1496171" y="3385473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" name="object 328"/>
          <p:cNvSpPr/>
          <p:nvPr/>
        </p:nvSpPr>
        <p:spPr>
          <a:xfrm>
            <a:off x="1496171" y="4142885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1" name="object 329"/>
          <p:cNvSpPr/>
          <p:nvPr/>
        </p:nvSpPr>
        <p:spPr>
          <a:xfrm>
            <a:off x="1496171" y="4142885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" name="object 330"/>
          <p:cNvSpPr/>
          <p:nvPr/>
        </p:nvSpPr>
        <p:spPr>
          <a:xfrm>
            <a:off x="2107970" y="2052636"/>
            <a:ext cx="0" cy="1332230"/>
          </a:xfrm>
          <a:custGeom>
            <a:avLst/>
            <a:gdLst/>
            <a:ahLst/>
            <a:cxnLst/>
            <a:rect l="l" t="t" r="r" b="b"/>
            <a:pathLst>
              <a:path h="1332230">
                <a:moveTo>
                  <a:pt x="0" y="0"/>
                </a:moveTo>
                <a:lnTo>
                  <a:pt x="0" y="1331899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331"/>
          <p:cNvSpPr/>
          <p:nvPr/>
        </p:nvSpPr>
        <p:spPr>
          <a:xfrm>
            <a:off x="2032511" y="3384536"/>
            <a:ext cx="119380" cy="878205"/>
          </a:xfrm>
          <a:custGeom>
            <a:avLst/>
            <a:gdLst/>
            <a:ahLst/>
            <a:cxnLst/>
            <a:rect l="l" t="t" r="r" b="b"/>
            <a:pathLst>
              <a:path w="119380" h="878204">
                <a:moveTo>
                  <a:pt x="0" y="0"/>
                </a:moveTo>
                <a:lnTo>
                  <a:pt x="118872" y="0"/>
                </a:lnTo>
                <a:lnTo>
                  <a:pt x="118872" y="877824"/>
                </a:lnTo>
                <a:lnTo>
                  <a:pt x="0" y="87782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4" name="object 332"/>
          <p:cNvSpPr/>
          <p:nvPr/>
        </p:nvSpPr>
        <p:spPr>
          <a:xfrm>
            <a:off x="2058518" y="3764239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5" name="object 333"/>
          <p:cNvSpPr/>
          <p:nvPr/>
        </p:nvSpPr>
        <p:spPr>
          <a:xfrm>
            <a:off x="2058518" y="3764239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334"/>
          <p:cNvSpPr/>
          <p:nvPr/>
        </p:nvSpPr>
        <p:spPr>
          <a:xfrm>
            <a:off x="2058518" y="3385473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7" name="object 335"/>
          <p:cNvSpPr/>
          <p:nvPr/>
        </p:nvSpPr>
        <p:spPr>
          <a:xfrm>
            <a:off x="2058518" y="3385473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336"/>
          <p:cNvSpPr/>
          <p:nvPr/>
        </p:nvSpPr>
        <p:spPr>
          <a:xfrm>
            <a:off x="2058518" y="4142885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9" name="object 337"/>
          <p:cNvSpPr/>
          <p:nvPr/>
        </p:nvSpPr>
        <p:spPr>
          <a:xfrm>
            <a:off x="2058518" y="4142885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338"/>
          <p:cNvSpPr/>
          <p:nvPr/>
        </p:nvSpPr>
        <p:spPr>
          <a:xfrm>
            <a:off x="2669409" y="2052636"/>
            <a:ext cx="0" cy="1332230"/>
          </a:xfrm>
          <a:custGeom>
            <a:avLst/>
            <a:gdLst/>
            <a:ahLst/>
            <a:cxnLst/>
            <a:rect l="l" t="t" r="r" b="b"/>
            <a:pathLst>
              <a:path h="1332230">
                <a:moveTo>
                  <a:pt x="0" y="0"/>
                </a:moveTo>
                <a:lnTo>
                  <a:pt x="0" y="1331899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339"/>
          <p:cNvSpPr/>
          <p:nvPr/>
        </p:nvSpPr>
        <p:spPr>
          <a:xfrm>
            <a:off x="2669409" y="3503408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59727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" name="object 340"/>
          <p:cNvSpPr/>
          <p:nvPr/>
        </p:nvSpPr>
        <p:spPr>
          <a:xfrm>
            <a:off x="2669409" y="3882007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59765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341"/>
          <p:cNvSpPr/>
          <p:nvPr/>
        </p:nvSpPr>
        <p:spPr>
          <a:xfrm>
            <a:off x="2669409" y="4260645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59892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" name="object 342"/>
          <p:cNvSpPr/>
          <p:nvPr/>
        </p:nvSpPr>
        <p:spPr>
          <a:xfrm>
            <a:off x="2669409" y="4639410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59778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343"/>
          <p:cNvSpPr/>
          <p:nvPr/>
        </p:nvSpPr>
        <p:spPr>
          <a:xfrm>
            <a:off x="2669409" y="5018061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59892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344"/>
          <p:cNvSpPr/>
          <p:nvPr/>
        </p:nvSpPr>
        <p:spPr>
          <a:xfrm>
            <a:off x="2669409" y="5396825"/>
            <a:ext cx="0" cy="260350"/>
          </a:xfrm>
          <a:custGeom>
            <a:avLst/>
            <a:gdLst/>
            <a:ahLst/>
            <a:cxnLst/>
            <a:rect l="l" t="t" r="r" b="b"/>
            <a:pathLst>
              <a:path h="260350">
                <a:moveTo>
                  <a:pt x="0" y="0"/>
                </a:moveTo>
                <a:lnTo>
                  <a:pt x="0" y="259778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345"/>
          <p:cNvSpPr/>
          <p:nvPr/>
        </p:nvSpPr>
        <p:spPr>
          <a:xfrm>
            <a:off x="2669409" y="5775476"/>
            <a:ext cx="0" cy="257810"/>
          </a:xfrm>
          <a:custGeom>
            <a:avLst/>
            <a:gdLst/>
            <a:ahLst/>
            <a:cxnLst/>
            <a:rect l="l" t="t" r="r" b="b"/>
            <a:pathLst>
              <a:path h="257810">
                <a:moveTo>
                  <a:pt x="0" y="0"/>
                </a:moveTo>
                <a:lnTo>
                  <a:pt x="0" y="257683"/>
                </a:lnTo>
              </a:path>
            </a:pathLst>
          </a:custGeom>
          <a:ln w="6489">
            <a:solidFill>
              <a:srgbClr val="DF7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" name="object 346"/>
          <p:cNvSpPr/>
          <p:nvPr/>
        </p:nvSpPr>
        <p:spPr>
          <a:xfrm>
            <a:off x="2593838" y="3763135"/>
            <a:ext cx="119380" cy="119380"/>
          </a:xfrm>
          <a:custGeom>
            <a:avLst/>
            <a:gdLst/>
            <a:ahLst/>
            <a:cxnLst/>
            <a:rect l="l" t="t" r="r" b="b"/>
            <a:pathLst>
              <a:path w="119380" h="119380">
                <a:moveTo>
                  <a:pt x="0" y="0"/>
                </a:moveTo>
                <a:lnTo>
                  <a:pt x="118872" y="0"/>
                </a:lnTo>
                <a:lnTo>
                  <a:pt x="118872" y="118872"/>
                </a:lnTo>
                <a:lnTo>
                  <a:pt x="0" y="118872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9" name="object 347"/>
          <p:cNvSpPr/>
          <p:nvPr/>
        </p:nvSpPr>
        <p:spPr>
          <a:xfrm>
            <a:off x="2619854" y="3764065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0" name="object 348"/>
          <p:cNvSpPr/>
          <p:nvPr/>
        </p:nvSpPr>
        <p:spPr>
          <a:xfrm>
            <a:off x="2619854" y="3764065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" name="object 349"/>
          <p:cNvSpPr/>
          <p:nvPr/>
        </p:nvSpPr>
        <p:spPr>
          <a:xfrm>
            <a:off x="2593838" y="3384536"/>
            <a:ext cx="119380" cy="119380"/>
          </a:xfrm>
          <a:custGeom>
            <a:avLst/>
            <a:gdLst/>
            <a:ahLst/>
            <a:cxnLst/>
            <a:rect l="l" t="t" r="r" b="b"/>
            <a:pathLst>
              <a:path w="119380" h="119380">
                <a:moveTo>
                  <a:pt x="0" y="0"/>
                </a:moveTo>
                <a:lnTo>
                  <a:pt x="118872" y="0"/>
                </a:lnTo>
                <a:lnTo>
                  <a:pt x="118872" y="118872"/>
                </a:lnTo>
                <a:lnTo>
                  <a:pt x="0" y="118872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2" name="object 350"/>
          <p:cNvSpPr/>
          <p:nvPr/>
        </p:nvSpPr>
        <p:spPr>
          <a:xfrm>
            <a:off x="2619854" y="3385473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3" name="object 351"/>
          <p:cNvSpPr/>
          <p:nvPr/>
        </p:nvSpPr>
        <p:spPr>
          <a:xfrm>
            <a:off x="2619854" y="3385473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352"/>
          <p:cNvSpPr/>
          <p:nvPr/>
        </p:nvSpPr>
        <p:spPr>
          <a:xfrm>
            <a:off x="2593838" y="4520538"/>
            <a:ext cx="119380" cy="119380"/>
          </a:xfrm>
          <a:custGeom>
            <a:avLst/>
            <a:gdLst/>
            <a:ahLst/>
            <a:cxnLst/>
            <a:rect l="l" t="t" r="r" b="b"/>
            <a:pathLst>
              <a:path w="119380" h="119379">
                <a:moveTo>
                  <a:pt x="0" y="0"/>
                </a:moveTo>
                <a:lnTo>
                  <a:pt x="118872" y="0"/>
                </a:lnTo>
                <a:lnTo>
                  <a:pt x="118872" y="118872"/>
                </a:lnTo>
                <a:lnTo>
                  <a:pt x="0" y="118872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5" name="object 353"/>
          <p:cNvSpPr/>
          <p:nvPr/>
        </p:nvSpPr>
        <p:spPr>
          <a:xfrm>
            <a:off x="2619854" y="4521477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6" name="object 354"/>
          <p:cNvSpPr/>
          <p:nvPr/>
        </p:nvSpPr>
        <p:spPr>
          <a:xfrm>
            <a:off x="2619854" y="4521477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" name="object 355"/>
          <p:cNvSpPr/>
          <p:nvPr/>
        </p:nvSpPr>
        <p:spPr>
          <a:xfrm>
            <a:off x="2593838" y="4141773"/>
            <a:ext cx="119380" cy="119380"/>
          </a:xfrm>
          <a:custGeom>
            <a:avLst/>
            <a:gdLst/>
            <a:ahLst/>
            <a:cxnLst/>
            <a:rect l="l" t="t" r="r" b="b"/>
            <a:pathLst>
              <a:path w="119380" h="119379">
                <a:moveTo>
                  <a:pt x="0" y="0"/>
                </a:moveTo>
                <a:lnTo>
                  <a:pt x="118872" y="0"/>
                </a:lnTo>
                <a:lnTo>
                  <a:pt x="118872" y="118872"/>
                </a:lnTo>
                <a:lnTo>
                  <a:pt x="0" y="118872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8" name="object 356"/>
          <p:cNvSpPr/>
          <p:nvPr/>
        </p:nvSpPr>
        <p:spPr>
          <a:xfrm>
            <a:off x="2619854" y="4142712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9" name="object 357"/>
          <p:cNvSpPr/>
          <p:nvPr/>
        </p:nvSpPr>
        <p:spPr>
          <a:xfrm>
            <a:off x="2619854" y="4142712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" name="object 358"/>
          <p:cNvSpPr/>
          <p:nvPr/>
        </p:nvSpPr>
        <p:spPr>
          <a:xfrm>
            <a:off x="2593838" y="5277953"/>
            <a:ext cx="119380" cy="119380"/>
          </a:xfrm>
          <a:custGeom>
            <a:avLst/>
            <a:gdLst/>
            <a:ahLst/>
            <a:cxnLst/>
            <a:rect l="l" t="t" r="r" b="b"/>
            <a:pathLst>
              <a:path w="119380" h="119379">
                <a:moveTo>
                  <a:pt x="0" y="0"/>
                </a:moveTo>
                <a:lnTo>
                  <a:pt x="118872" y="0"/>
                </a:lnTo>
                <a:lnTo>
                  <a:pt x="118872" y="118871"/>
                </a:lnTo>
                <a:lnTo>
                  <a:pt x="0" y="11887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1" name="object 359"/>
          <p:cNvSpPr/>
          <p:nvPr/>
        </p:nvSpPr>
        <p:spPr>
          <a:xfrm>
            <a:off x="2619854" y="5278888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2" name="object 360"/>
          <p:cNvSpPr/>
          <p:nvPr/>
        </p:nvSpPr>
        <p:spPr>
          <a:xfrm>
            <a:off x="2619854" y="5278888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" name="object 361"/>
          <p:cNvSpPr/>
          <p:nvPr/>
        </p:nvSpPr>
        <p:spPr>
          <a:xfrm>
            <a:off x="2593838" y="4899188"/>
            <a:ext cx="119380" cy="119380"/>
          </a:xfrm>
          <a:custGeom>
            <a:avLst/>
            <a:gdLst/>
            <a:ahLst/>
            <a:cxnLst/>
            <a:rect l="l" t="t" r="r" b="b"/>
            <a:pathLst>
              <a:path w="119380" h="119379">
                <a:moveTo>
                  <a:pt x="0" y="0"/>
                </a:moveTo>
                <a:lnTo>
                  <a:pt x="118872" y="0"/>
                </a:lnTo>
                <a:lnTo>
                  <a:pt x="118872" y="118872"/>
                </a:lnTo>
                <a:lnTo>
                  <a:pt x="0" y="118872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4" name="object 362"/>
          <p:cNvSpPr/>
          <p:nvPr/>
        </p:nvSpPr>
        <p:spPr>
          <a:xfrm>
            <a:off x="2619854" y="4900122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5" name="object 363"/>
          <p:cNvSpPr/>
          <p:nvPr/>
        </p:nvSpPr>
        <p:spPr>
          <a:xfrm>
            <a:off x="2619854" y="4900122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" name="object 364"/>
          <p:cNvSpPr/>
          <p:nvPr/>
        </p:nvSpPr>
        <p:spPr>
          <a:xfrm>
            <a:off x="2593838" y="5656604"/>
            <a:ext cx="119380" cy="119380"/>
          </a:xfrm>
          <a:custGeom>
            <a:avLst/>
            <a:gdLst/>
            <a:ahLst/>
            <a:cxnLst/>
            <a:rect l="l" t="t" r="r" b="b"/>
            <a:pathLst>
              <a:path w="119380" h="119379">
                <a:moveTo>
                  <a:pt x="0" y="0"/>
                </a:moveTo>
                <a:lnTo>
                  <a:pt x="118872" y="0"/>
                </a:lnTo>
                <a:lnTo>
                  <a:pt x="118872" y="118872"/>
                </a:lnTo>
                <a:lnTo>
                  <a:pt x="0" y="118872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7" name="object 365"/>
          <p:cNvSpPr/>
          <p:nvPr/>
        </p:nvSpPr>
        <p:spPr>
          <a:xfrm>
            <a:off x="2619854" y="5657534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8" name="object 366"/>
          <p:cNvSpPr/>
          <p:nvPr/>
        </p:nvSpPr>
        <p:spPr>
          <a:xfrm>
            <a:off x="2619854" y="5657534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" name="object 367"/>
          <p:cNvSpPr/>
          <p:nvPr/>
        </p:nvSpPr>
        <p:spPr>
          <a:xfrm>
            <a:off x="2619854" y="6034099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0" name="object 368"/>
          <p:cNvSpPr/>
          <p:nvPr/>
        </p:nvSpPr>
        <p:spPr>
          <a:xfrm>
            <a:off x="2619854" y="6034099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" name="object 369"/>
          <p:cNvSpPr/>
          <p:nvPr/>
        </p:nvSpPr>
        <p:spPr>
          <a:xfrm>
            <a:off x="2368965" y="1757170"/>
            <a:ext cx="604082" cy="4871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2" name="object 370"/>
          <p:cNvSpPr/>
          <p:nvPr/>
        </p:nvSpPr>
        <p:spPr>
          <a:xfrm>
            <a:off x="1239929" y="1755227"/>
            <a:ext cx="604087" cy="4871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3" name="object 371"/>
          <p:cNvSpPr/>
          <p:nvPr/>
        </p:nvSpPr>
        <p:spPr>
          <a:xfrm>
            <a:off x="676278" y="1755227"/>
            <a:ext cx="604087" cy="4871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4" name="object 372"/>
          <p:cNvSpPr/>
          <p:nvPr/>
        </p:nvSpPr>
        <p:spPr>
          <a:xfrm>
            <a:off x="1764693" y="1658720"/>
            <a:ext cx="679499" cy="5479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5" name="object 373"/>
          <p:cNvSpPr/>
          <p:nvPr/>
        </p:nvSpPr>
        <p:spPr>
          <a:xfrm>
            <a:off x="2929972" y="1769350"/>
            <a:ext cx="588985" cy="4749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6" name="object 374"/>
          <p:cNvSpPr/>
          <p:nvPr/>
        </p:nvSpPr>
        <p:spPr>
          <a:xfrm>
            <a:off x="909208" y="3763300"/>
            <a:ext cx="119380" cy="119380"/>
          </a:xfrm>
          <a:custGeom>
            <a:avLst/>
            <a:gdLst/>
            <a:ahLst/>
            <a:cxnLst/>
            <a:rect l="l" t="t" r="r" b="b"/>
            <a:pathLst>
              <a:path w="119380" h="119380">
                <a:moveTo>
                  <a:pt x="0" y="0"/>
                </a:moveTo>
                <a:lnTo>
                  <a:pt x="118872" y="0"/>
                </a:lnTo>
                <a:lnTo>
                  <a:pt x="118872" y="118872"/>
                </a:lnTo>
                <a:lnTo>
                  <a:pt x="0" y="118872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87" name="object 375"/>
          <p:cNvSpPr/>
          <p:nvPr/>
        </p:nvSpPr>
        <p:spPr>
          <a:xfrm>
            <a:off x="935232" y="3764239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0"/>
                </a:move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8" name="object 376"/>
          <p:cNvSpPr/>
          <p:nvPr/>
        </p:nvSpPr>
        <p:spPr>
          <a:xfrm>
            <a:off x="935232" y="3764239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4">
                <a:moveTo>
                  <a:pt x="49606" y="99199"/>
                </a:moveTo>
                <a:lnTo>
                  <a:pt x="68913" y="95300"/>
                </a:lnTo>
                <a:lnTo>
                  <a:pt x="84682" y="84669"/>
                </a:lnTo>
                <a:lnTo>
                  <a:pt x="95313" y="68901"/>
                </a:lnTo>
                <a:lnTo>
                  <a:pt x="99212" y="49593"/>
                </a:lnTo>
                <a:lnTo>
                  <a:pt x="95313" y="30287"/>
                </a:lnTo>
                <a:lnTo>
                  <a:pt x="84682" y="14524"/>
                </a:lnTo>
                <a:lnTo>
                  <a:pt x="68913" y="3896"/>
                </a:lnTo>
                <a:lnTo>
                  <a:pt x="49606" y="0"/>
                </a:lnTo>
                <a:lnTo>
                  <a:pt x="30298" y="3896"/>
                </a:lnTo>
                <a:lnTo>
                  <a:pt x="14530" y="14524"/>
                </a:lnTo>
                <a:lnTo>
                  <a:pt x="3898" y="30287"/>
                </a:lnTo>
                <a:lnTo>
                  <a:pt x="0" y="49593"/>
                </a:lnTo>
                <a:lnTo>
                  <a:pt x="3898" y="68901"/>
                </a:lnTo>
                <a:lnTo>
                  <a:pt x="14530" y="84669"/>
                </a:lnTo>
                <a:lnTo>
                  <a:pt x="30298" y="95300"/>
                </a:lnTo>
                <a:lnTo>
                  <a:pt x="49606" y="99199"/>
                </a:lnTo>
                <a:close/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" name="object 377"/>
          <p:cNvSpPr txBox="1"/>
          <p:nvPr/>
        </p:nvSpPr>
        <p:spPr>
          <a:xfrm>
            <a:off x="3008484" y="1626447"/>
            <a:ext cx="448945" cy="203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690"/>
              </a:lnSpc>
              <a:spcBef>
                <a:spcPts val="110"/>
              </a:spcBef>
            </a:pPr>
            <a:r>
              <a:rPr sz="600" spc="10" dirty="0">
                <a:latin typeface="Swis721 WGL4 BT"/>
                <a:cs typeface="Swis721 WGL4 BT"/>
              </a:rPr>
              <a:t>SOLOLIFT2</a:t>
            </a:r>
            <a:endParaRPr sz="600">
              <a:latin typeface="Swis721 WGL4 BT"/>
              <a:cs typeface="Swis721 WGL4 BT"/>
            </a:endParaRPr>
          </a:p>
          <a:p>
            <a:pPr algn="ctr">
              <a:lnSpc>
                <a:spcPts val="690"/>
              </a:lnSpc>
            </a:pPr>
            <a:r>
              <a:rPr sz="600" b="1" spc="10" dirty="0">
                <a:latin typeface="Swis721 WGL4 BT"/>
                <a:cs typeface="Swis721 WGL4 BT"/>
              </a:rPr>
              <a:t>CWC-3</a:t>
            </a:r>
            <a:endParaRPr sz="600">
              <a:latin typeface="Swis721 WGL4 BT"/>
              <a:cs typeface="Swis721 WGL4 BT"/>
            </a:endParaRPr>
          </a:p>
        </p:txBody>
      </p:sp>
      <p:sp>
        <p:nvSpPr>
          <p:cNvPr id="290" name="object 378"/>
          <p:cNvSpPr txBox="1"/>
          <p:nvPr/>
        </p:nvSpPr>
        <p:spPr>
          <a:xfrm>
            <a:off x="763660" y="1626447"/>
            <a:ext cx="448945" cy="203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690"/>
              </a:lnSpc>
              <a:spcBef>
                <a:spcPts val="110"/>
              </a:spcBef>
            </a:pPr>
            <a:r>
              <a:rPr sz="600" spc="10" dirty="0">
                <a:latin typeface="Swis721 WGL4 BT"/>
                <a:cs typeface="Swis721 WGL4 BT"/>
              </a:rPr>
              <a:t>SOLOLIFT2</a:t>
            </a:r>
            <a:endParaRPr sz="600">
              <a:latin typeface="Swis721 WGL4 BT"/>
              <a:cs typeface="Swis721 WGL4 BT"/>
            </a:endParaRPr>
          </a:p>
          <a:p>
            <a:pPr algn="ctr">
              <a:lnSpc>
                <a:spcPts val="690"/>
              </a:lnSpc>
            </a:pPr>
            <a:r>
              <a:rPr sz="600" b="1" spc="0" dirty="0">
                <a:latin typeface="Swis721 WGL4 BT"/>
                <a:cs typeface="Swis721 WGL4 BT"/>
              </a:rPr>
              <a:t>WC-1</a:t>
            </a:r>
            <a:endParaRPr sz="600">
              <a:latin typeface="Swis721 WGL4 BT"/>
              <a:cs typeface="Swis721 WGL4 BT"/>
            </a:endParaRPr>
          </a:p>
        </p:txBody>
      </p:sp>
      <p:sp>
        <p:nvSpPr>
          <p:cNvPr id="291" name="object 379"/>
          <p:cNvSpPr txBox="1"/>
          <p:nvPr/>
        </p:nvSpPr>
        <p:spPr>
          <a:xfrm>
            <a:off x="1327416" y="1626447"/>
            <a:ext cx="448945" cy="203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690"/>
              </a:lnSpc>
              <a:spcBef>
                <a:spcPts val="110"/>
              </a:spcBef>
            </a:pPr>
            <a:r>
              <a:rPr sz="600" spc="10" dirty="0">
                <a:latin typeface="Swis721 WGL4 BT"/>
                <a:cs typeface="Swis721 WGL4 BT"/>
              </a:rPr>
              <a:t>SOLOLIFT2</a:t>
            </a:r>
            <a:endParaRPr sz="600">
              <a:latin typeface="Swis721 WGL4 BT"/>
              <a:cs typeface="Swis721 WGL4 BT"/>
            </a:endParaRPr>
          </a:p>
          <a:p>
            <a:pPr algn="ctr">
              <a:lnSpc>
                <a:spcPts val="690"/>
              </a:lnSpc>
            </a:pPr>
            <a:r>
              <a:rPr sz="600" b="1" spc="15" dirty="0">
                <a:latin typeface="Swis721 WGL4 BT"/>
                <a:cs typeface="Swis721 WGL4 BT"/>
              </a:rPr>
              <a:t>WC-3</a:t>
            </a:r>
            <a:endParaRPr sz="600">
              <a:latin typeface="Swis721 WGL4 BT"/>
              <a:cs typeface="Swis721 WGL4 BT"/>
            </a:endParaRPr>
          </a:p>
        </p:txBody>
      </p:sp>
      <p:sp>
        <p:nvSpPr>
          <p:cNvPr id="292" name="object 380"/>
          <p:cNvSpPr txBox="1"/>
          <p:nvPr/>
        </p:nvSpPr>
        <p:spPr>
          <a:xfrm>
            <a:off x="1886344" y="1626447"/>
            <a:ext cx="448945" cy="203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690"/>
              </a:lnSpc>
              <a:spcBef>
                <a:spcPts val="110"/>
              </a:spcBef>
            </a:pPr>
            <a:r>
              <a:rPr sz="600" spc="10" dirty="0">
                <a:latin typeface="Swis721 WGL4 BT"/>
                <a:cs typeface="Swis721 WGL4 BT"/>
              </a:rPr>
              <a:t>SOLOLIFT2</a:t>
            </a:r>
            <a:endParaRPr sz="600">
              <a:latin typeface="Swis721 WGL4 BT"/>
              <a:cs typeface="Swis721 WGL4 BT"/>
            </a:endParaRPr>
          </a:p>
          <a:p>
            <a:pPr marL="1905" algn="ctr">
              <a:lnSpc>
                <a:spcPts val="690"/>
              </a:lnSpc>
            </a:pPr>
            <a:r>
              <a:rPr sz="600" b="1" spc="15" dirty="0">
                <a:latin typeface="Swis721 WGL4 BT"/>
                <a:cs typeface="Swis721 WGL4 BT"/>
              </a:rPr>
              <a:t>D-2</a:t>
            </a:r>
            <a:endParaRPr sz="600">
              <a:latin typeface="Swis721 WGL4 BT"/>
              <a:cs typeface="Swis721 WGL4 BT"/>
            </a:endParaRPr>
          </a:p>
        </p:txBody>
      </p:sp>
      <p:sp>
        <p:nvSpPr>
          <p:cNvPr id="293" name="object 381"/>
          <p:cNvSpPr txBox="1"/>
          <p:nvPr/>
        </p:nvSpPr>
        <p:spPr>
          <a:xfrm>
            <a:off x="2448855" y="1626447"/>
            <a:ext cx="448945" cy="203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690"/>
              </a:lnSpc>
              <a:spcBef>
                <a:spcPts val="110"/>
              </a:spcBef>
            </a:pPr>
            <a:r>
              <a:rPr sz="600" spc="10" dirty="0">
                <a:latin typeface="Swis721 WGL4 BT"/>
                <a:cs typeface="Swis721 WGL4 BT"/>
              </a:rPr>
              <a:t>SOLOLIFT2</a:t>
            </a:r>
            <a:endParaRPr sz="600">
              <a:latin typeface="Swis721 WGL4 BT"/>
              <a:cs typeface="Swis721 WGL4 BT"/>
            </a:endParaRPr>
          </a:p>
          <a:p>
            <a:pPr algn="ctr">
              <a:lnSpc>
                <a:spcPts val="690"/>
              </a:lnSpc>
            </a:pPr>
            <a:r>
              <a:rPr sz="600" b="1" spc="15" dirty="0">
                <a:latin typeface="Swis721 WGL4 BT"/>
                <a:cs typeface="Swis721 WGL4 BT"/>
              </a:rPr>
              <a:t>C-3</a:t>
            </a:r>
            <a:endParaRPr sz="600">
              <a:latin typeface="Swis721 WGL4 BT"/>
              <a:cs typeface="Swis721 WGL4 BT"/>
            </a:endParaRPr>
          </a:p>
        </p:txBody>
      </p:sp>
      <p:sp>
        <p:nvSpPr>
          <p:cNvPr id="294" name="object 106"/>
          <p:cNvSpPr txBox="1"/>
          <p:nvPr/>
        </p:nvSpPr>
        <p:spPr>
          <a:xfrm>
            <a:off x="5318456" y="1746203"/>
            <a:ext cx="236474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200" b="1" spc="30" dirty="0">
                <a:solidFill>
                  <a:srgbClr val="DF7D00"/>
                </a:solidFill>
                <a:latin typeface="Calibri" panose="020F0502020204030204"/>
                <a:cs typeface="Calibri" panose="020F0502020204030204"/>
              </a:rPr>
              <a:t>Т</a:t>
            </a:r>
            <a:r>
              <a:rPr sz="1200" b="1" spc="30" dirty="0" err="1" smtClean="0">
                <a:solidFill>
                  <a:srgbClr val="DF7D00"/>
                </a:solidFill>
                <a:latin typeface="Calibri" panose="020F0502020204030204"/>
                <a:cs typeface="Calibri" panose="020F0502020204030204"/>
              </a:rPr>
              <a:t>ехнические</a:t>
            </a:r>
            <a:r>
              <a:rPr sz="1200" b="1" spc="-40" dirty="0" smtClean="0">
                <a:solidFill>
                  <a:srgbClr val="DF7D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200" b="1" spc="25" dirty="0">
                <a:solidFill>
                  <a:srgbClr val="DF7D00"/>
                </a:solidFill>
                <a:latin typeface="Calibri" panose="020F0502020204030204"/>
                <a:cs typeface="Calibri" panose="020F0502020204030204"/>
              </a:rPr>
              <a:t>характеристики</a:t>
            </a:r>
            <a:endParaRPr sz="1200" dirty="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030" y="2140745"/>
            <a:ext cx="5631970" cy="3386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0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33" y="332423"/>
            <a:ext cx="1838325" cy="333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07250" y="692696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ject 3"/>
          <p:cNvSpPr txBox="1"/>
          <p:nvPr/>
        </p:nvSpPr>
        <p:spPr>
          <a:xfrm>
            <a:off x="1075594" y="748073"/>
            <a:ext cx="6385201" cy="2895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1800" b="1" kern="0" spc="40" dirty="0">
                <a:solidFill>
                  <a:srgbClr val="DF7D00"/>
                </a:solidFill>
                <a:sym typeface="+mn-ea"/>
              </a:rPr>
              <a:t>Канализационные насосные установки</a:t>
            </a:r>
            <a:r>
              <a:rPr lang="en-US" altLang="ru-RU" sz="1800" b="1" kern="0" spc="40" dirty="0">
                <a:solidFill>
                  <a:srgbClr val="DF7D00"/>
                </a:solidFill>
                <a:sym typeface="+mn-ea"/>
              </a:rPr>
              <a:t> </a:t>
            </a:r>
            <a:r>
              <a:rPr lang="ru-RU" sz="1800" b="1" kern="0" spc="40" dirty="0">
                <a:solidFill>
                  <a:srgbClr val="DF7D00"/>
                </a:solidFill>
                <a:sym typeface="+mn-ea"/>
              </a:rPr>
              <a:t>SaniJet</a:t>
            </a:r>
            <a:endParaRPr lang="ru-RU" sz="1800" b="1" kern="0" spc="40" dirty="0">
              <a:solidFill>
                <a:srgbClr val="DF7D00"/>
              </a:solidFill>
              <a:sym typeface="+mn-ea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1484630"/>
            <a:ext cx="2041525" cy="1767840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3165475" y="1484630"/>
            <a:ext cx="5420995" cy="11969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13665" algn="just">
              <a:lnSpc>
                <a:spcPct val="100000"/>
              </a:lnSpc>
              <a:spcBef>
                <a:spcPts val="700"/>
              </a:spcBef>
            </a:pPr>
            <a:r>
              <a:rPr lang="ru-RU" sz="1300" b="1" dirty="0" smtClean="0">
                <a:solidFill>
                  <a:srgbClr val="DF7D00"/>
                </a:solidFill>
                <a:cs typeface="Calibri" panose="020F0502020204030204"/>
                <a:sym typeface="+mn-ea"/>
              </a:rPr>
              <a:t>О</a:t>
            </a:r>
            <a:r>
              <a:rPr sz="1300" b="1" dirty="0" err="1" smtClean="0">
                <a:solidFill>
                  <a:srgbClr val="DF7D00"/>
                </a:solidFill>
                <a:cs typeface="Calibri" panose="020F0502020204030204"/>
                <a:sym typeface="+mn-ea"/>
              </a:rPr>
              <a:t>бла</a:t>
            </a:r>
            <a:r>
              <a:rPr lang="ru-RU" sz="1300" b="1" dirty="0" smtClean="0">
                <a:solidFill>
                  <a:srgbClr val="DF7D00"/>
                </a:solidFill>
                <a:cs typeface="Calibri" panose="020F0502020204030204"/>
                <a:sym typeface="+mn-ea"/>
              </a:rPr>
              <a:t>с</a:t>
            </a:r>
            <a:r>
              <a:rPr sz="1300" b="1" dirty="0" smtClean="0">
                <a:solidFill>
                  <a:srgbClr val="DF7D00"/>
                </a:solidFill>
                <a:cs typeface="Calibri" panose="020F0502020204030204"/>
                <a:sym typeface="+mn-ea"/>
              </a:rPr>
              <a:t>т</a:t>
            </a:r>
            <a:r>
              <a:rPr lang="ru-RU" sz="1300" b="1" dirty="0" smtClean="0">
                <a:solidFill>
                  <a:srgbClr val="DF7D00"/>
                </a:solidFill>
                <a:cs typeface="Calibri" panose="020F0502020204030204"/>
                <a:sym typeface="+mn-ea"/>
              </a:rPr>
              <a:t>ь п</a:t>
            </a:r>
            <a:r>
              <a:rPr sz="1300" b="1" dirty="0" err="1" smtClean="0">
                <a:solidFill>
                  <a:srgbClr val="DF7D00"/>
                </a:solidFill>
                <a:cs typeface="Calibri" panose="020F0502020204030204"/>
                <a:sym typeface="+mn-ea"/>
              </a:rPr>
              <a:t>ри</a:t>
            </a:r>
            <a:r>
              <a:rPr lang="ru-RU" sz="1300" b="1" dirty="0" smtClean="0">
                <a:solidFill>
                  <a:srgbClr val="DF7D00"/>
                </a:solidFill>
                <a:cs typeface="Calibri" panose="020F0502020204030204"/>
                <a:sym typeface="+mn-ea"/>
              </a:rPr>
              <a:t>м</a:t>
            </a:r>
            <a:r>
              <a:rPr sz="1300" b="1" dirty="0" err="1" smtClean="0">
                <a:solidFill>
                  <a:srgbClr val="DF7D00"/>
                </a:solidFill>
                <a:cs typeface="Calibri" panose="020F0502020204030204"/>
                <a:sym typeface="+mn-ea"/>
              </a:rPr>
              <a:t>енения</a:t>
            </a:r>
            <a:r>
              <a:rPr sz="1300" b="1" dirty="0">
                <a:solidFill>
                  <a:srgbClr val="DF7D00"/>
                </a:solidFill>
                <a:cs typeface="Calibri" panose="020F0502020204030204"/>
                <a:sym typeface="+mn-ea"/>
              </a:rPr>
              <a:t>:</a:t>
            </a:r>
            <a:endParaRPr sz="1300" dirty="0">
              <a:cs typeface="Calibri" panose="020F0502020204030204"/>
            </a:endParaRPr>
          </a:p>
          <a:p>
            <a:pPr marL="192405" marR="138430" indent="-180340" algn="just">
              <a:lnSpc>
                <a:spcPct val="100000"/>
              </a:lnSpc>
              <a:spcBef>
                <a:spcPts val="545"/>
              </a:spcBef>
            </a:pPr>
            <a:r>
              <a:rPr sz="1300" spc="350" dirty="0">
                <a:solidFill>
                  <a:srgbClr val="DF7D00"/>
                </a:solidFill>
                <a:cs typeface="Arial Unicode MS"/>
                <a:sym typeface="+mn-ea"/>
              </a:rPr>
              <a:t>►</a:t>
            </a:r>
            <a:r>
              <a:rPr sz="1300" spc="-110" dirty="0">
                <a:solidFill>
                  <a:srgbClr val="DF7D00"/>
                </a:solidFill>
                <a:cs typeface="Arial Unicode MS"/>
                <a:sym typeface="+mn-ea"/>
              </a:rPr>
              <a:t> </a:t>
            </a:r>
            <a:r>
              <a:rPr sz="1300" dirty="0">
                <a:cs typeface="Arial Unicode MS"/>
                <a:sym typeface="+mn-ea"/>
              </a:rPr>
              <a:t>Автоматическое перекачивание сточных вод от санузлов, кухонь, посудо-моечных и стиральных машин,  душевых.</a:t>
            </a:r>
            <a:endParaRPr sz="1300" dirty="0">
              <a:cs typeface="Arial Unicode MS"/>
            </a:endParaRPr>
          </a:p>
          <a:p>
            <a:pPr marL="12700" algn="just">
              <a:lnSpc>
                <a:spcPct val="100000"/>
              </a:lnSpc>
              <a:spcBef>
                <a:spcPts val="280"/>
              </a:spcBef>
            </a:pPr>
            <a:r>
              <a:rPr sz="1300" dirty="0" smtClean="0">
                <a:solidFill>
                  <a:srgbClr val="DF7D00"/>
                </a:solidFill>
                <a:cs typeface="Arial Unicode MS"/>
                <a:sym typeface="+mn-ea"/>
              </a:rPr>
              <a:t>►</a:t>
            </a:r>
            <a:r>
              <a:rPr lang="en-US" sz="1300" dirty="0" smtClean="0">
                <a:solidFill>
                  <a:srgbClr val="DF7D00"/>
                </a:solidFill>
                <a:cs typeface="Arial Unicode MS"/>
                <a:sym typeface="+mn-ea"/>
              </a:rPr>
              <a:t> </a:t>
            </a:r>
            <a:r>
              <a:rPr sz="1300" dirty="0" smtClean="0">
                <a:solidFill>
                  <a:srgbClr val="DF7D00"/>
                </a:solidFill>
                <a:cs typeface="Arial Unicode MS"/>
                <a:sym typeface="+mn-ea"/>
              </a:rPr>
              <a:t> </a:t>
            </a:r>
            <a:r>
              <a:rPr sz="1300" dirty="0">
                <a:cs typeface="Arial Unicode MS"/>
                <a:sym typeface="+mn-ea"/>
              </a:rPr>
              <a:t>Применяется при удаленном расположении самотечной канализации или в подвальных помещениях.</a:t>
            </a:r>
            <a:endParaRPr lang="ru-RU" altLang="en-US" sz="1300" dirty="0">
              <a:cs typeface="Arial Unicode MS"/>
              <a:sym typeface="+mn-ea"/>
            </a:endParaRPr>
          </a:p>
        </p:txBody>
      </p:sp>
      <p:graphicFrame>
        <p:nvGraphicFramePr>
          <p:cNvPr id="16" name="object 12"/>
          <p:cNvGraphicFramePr>
            <a:graphicFrameLocks noGrp="1"/>
          </p:cNvGraphicFramePr>
          <p:nvPr/>
        </p:nvGraphicFramePr>
        <p:xfrm>
          <a:off x="3108960" y="2996565"/>
          <a:ext cx="5351145" cy="330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2180"/>
                <a:gridCol w="1168400"/>
                <a:gridCol w="1177925"/>
                <a:gridCol w="2072640"/>
              </a:tblGrid>
              <a:tr h="340995">
                <a:tc>
                  <a:txBody>
                    <a:bodyPr/>
                    <a:lstStyle/>
                    <a:p>
                      <a:pPr marL="355600" algn="l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lang="ru-RU" sz="1200" b="1" spc="10" dirty="0">
                          <a:latin typeface="Calibri" panose="020F0502020204030204"/>
                          <a:cs typeface="Calibri" panose="020F0502020204030204"/>
                          <a:sym typeface="+mn-ea"/>
                        </a:rPr>
                        <a:t>Артикул</a:t>
                      </a:r>
                      <a:endParaRPr lang="ru-RU" sz="1200" b="1" spc="10" dirty="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003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88900" indent="-1016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lang="ru-RU" sz="1200" b="1" dirty="0" smtClean="0">
                          <a:latin typeface="Calibri" panose="020F0502020204030204"/>
                          <a:cs typeface="Calibri" panose="020F0502020204030204"/>
                        </a:rPr>
                        <a:t>Н</a:t>
                      </a:r>
                      <a:r>
                        <a:rPr sz="1200" b="1" dirty="0" err="1" smtClean="0">
                          <a:latin typeface="Calibri" panose="020F0502020204030204"/>
                          <a:cs typeface="Calibri" panose="020F0502020204030204"/>
                        </a:rPr>
                        <a:t>азвание</a:t>
                      </a:r>
                      <a:r>
                        <a:rPr sz="1200" b="1" dirty="0" smtClean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100" b="1" dirty="0" smtClean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200" b="1" dirty="0">
                          <a:latin typeface="Calibri" panose="020F0502020204030204"/>
                          <a:cs typeface="Calibri" panose="020F0502020204030204"/>
                        </a:rPr>
                        <a:t>продук</a:t>
                      </a:r>
                      <a:r>
                        <a:rPr sz="1200" b="1" spc="-10" dirty="0">
                          <a:latin typeface="Calibri" panose="020F0502020204030204"/>
                          <a:cs typeface="Calibri" panose="020F0502020204030204"/>
                        </a:rPr>
                        <a:t>т</a:t>
                      </a:r>
                      <a:r>
                        <a:rPr sz="1200" b="1" dirty="0">
                          <a:latin typeface="Calibri" panose="020F0502020204030204"/>
                          <a:cs typeface="Calibri" panose="020F0502020204030204"/>
                        </a:rPr>
                        <a:t>а</a:t>
                      </a:r>
                      <a:endParaRPr sz="1200" b="1" dirty="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88900" indent="-10160" algn="ctr">
                        <a:lnSpc>
                          <a:spcPct val="100000"/>
                        </a:lnSpc>
                        <a:spcBef>
                          <a:spcPts val="250"/>
                        </a:spcBef>
                        <a:buNone/>
                      </a:pPr>
                      <a:r>
                        <a:rPr lang="ru-RU" sz="1200" b="1" spc="10" dirty="0">
                          <a:latin typeface="Calibri" panose="020F0502020204030204"/>
                          <a:cs typeface="Calibri" panose="020F0502020204030204"/>
                          <a:sym typeface="+mn-ea"/>
                        </a:rPr>
                        <a:t>Особенности</a:t>
                      </a:r>
                      <a:endParaRPr lang="ru-RU" sz="1200" b="1" dirty="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200" b="1" spc="10" dirty="0">
                          <a:latin typeface="Calibri" panose="020F0502020204030204"/>
                          <a:cs typeface="Calibri" panose="020F0502020204030204"/>
                        </a:rPr>
                        <a:t>Области</a:t>
                      </a:r>
                      <a:r>
                        <a:rPr sz="1200" b="1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200" b="1" spc="15" dirty="0">
                          <a:latin typeface="Calibri" panose="020F0502020204030204"/>
                          <a:cs typeface="Calibri" panose="020F0502020204030204"/>
                        </a:rPr>
                        <a:t>применения</a:t>
                      </a:r>
                      <a:endParaRPr sz="1200" b="1" dirty="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003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258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>
                        <a:latin typeface="Calibri" panose="020F0502020204030204" charset="0"/>
                        <a:cs typeface="Calibri" panose="020F05020202040302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100">
                        <a:latin typeface="Calibri" panose="020F0502020204030204" charset="0"/>
                        <a:cs typeface="Calibri" panose="020F05020202040302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100">
                        <a:latin typeface="Calibri" panose="020F0502020204030204" charset="0"/>
                        <a:cs typeface="Calibri" panose="020F05020202040302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>
                          <a:latin typeface="Calibri" panose="020F0502020204030204" charset="0"/>
                          <a:cs typeface="Calibri" panose="020F0502020204030204" charset="0"/>
                        </a:rPr>
                        <a:t>EDW01.001</a:t>
                      </a:r>
                      <a:endParaRPr sz="1200">
                        <a:latin typeface="Calibri" panose="020F0502020204030204" charset="0"/>
                        <a:cs typeface="Calibri" panose="020F050202020403020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spc="-35" dirty="0">
                        <a:cs typeface="Arial Unicode MS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spc="-35" dirty="0">
                        <a:cs typeface="Arial Unicode MS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35" dirty="0">
                          <a:cs typeface="Arial Unicode MS"/>
                          <a:sym typeface="+mn-ea"/>
                        </a:rPr>
                        <a:t> </a:t>
                      </a:r>
                      <a:r>
                        <a:rPr lang="en-US" sz="1100" spc="-35" dirty="0">
                          <a:cs typeface="Arial Unicode MS"/>
                          <a:sym typeface="+mn-ea"/>
                        </a:rPr>
                        <a:t>  </a:t>
                      </a:r>
                      <a:endParaRPr lang="en-US" sz="1100" spc="-35" dirty="0">
                        <a:cs typeface="Arial Unicode MS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100" spc="-35" dirty="0">
                          <a:cs typeface="Arial Unicode MS"/>
                          <a:sym typeface="+mn-ea"/>
                        </a:rPr>
                        <a:t>  </a:t>
                      </a:r>
                      <a:r>
                        <a:rPr sz="1200" spc="-35" dirty="0">
                          <a:cs typeface="Arial Unicode MS"/>
                          <a:sym typeface="+mn-ea"/>
                        </a:rPr>
                        <a:t>SaniJet </a:t>
                      </a:r>
                      <a:r>
                        <a:rPr sz="1200" dirty="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WT400-A</a:t>
                      </a:r>
                      <a:endParaRPr sz="1200" dirty="0">
                        <a:latin typeface="Calibri" panose="020F0502020204030204" charset="0"/>
                        <a:cs typeface="Calibri" panose="020F050202020403020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200" spc="-35" dirty="0">
                        <a:cs typeface="Arial Unicode MS"/>
                        <a:sym typeface="+mn-ea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  <a:buNone/>
                      </a:pPr>
                      <a:endParaRPr lang="ru-RU" altLang="en-US" sz="1200" spc="-35" dirty="0">
                        <a:cs typeface="Arial Unicode MS"/>
                        <a:sym typeface="+mn-e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  <a:buNone/>
                      </a:pPr>
                      <a:r>
                        <a:rPr lang="ru-RU" altLang="en-US" sz="1200" spc="-35" dirty="0">
                          <a:cs typeface="Arial Unicode MS"/>
                          <a:sym typeface="+mn-ea"/>
                        </a:rPr>
                        <a:t>С прямым патрубком </a:t>
                      </a:r>
                      <a:r>
                        <a:rPr lang="en-US" altLang="en-US" sz="1200" spc="-35" dirty="0">
                          <a:cs typeface="Arial Unicode MS"/>
                          <a:sym typeface="+mn-ea"/>
                        </a:rPr>
                        <a:t>DN100 </a:t>
                      </a:r>
                      <a:r>
                        <a:rPr lang="ru-RU" altLang="en-US" sz="1200" spc="-35" dirty="0">
                          <a:cs typeface="Arial Unicode MS"/>
                          <a:sym typeface="+mn-ea"/>
                        </a:rPr>
                        <a:t>для подключения унитаза</a:t>
                      </a:r>
                      <a:endParaRPr lang="ru-RU" altLang="en-US" sz="1200" spc="-35" dirty="0">
                        <a:cs typeface="Arial Unicode MS"/>
                        <a:sym typeface="+mn-ea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27495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lang="ru-RU" sz="1200" dirty="0">
                          <a:cs typeface="Arial Unicode MS"/>
                        </a:rPr>
                        <a:t>Д</a:t>
                      </a:r>
                      <a:r>
                        <a:rPr sz="1200" dirty="0">
                          <a:cs typeface="Arial Unicode MS"/>
                        </a:rPr>
                        <a:t>ля перекачивания сточных вод</a:t>
                      </a:r>
                      <a:r>
                        <a:rPr lang="ru-RU" sz="1200" dirty="0">
                          <a:cs typeface="Arial Unicode MS"/>
                        </a:rPr>
                        <a:t> </a:t>
                      </a:r>
                      <a:r>
                        <a:rPr sz="1200" dirty="0">
                          <a:cs typeface="Arial Unicode MS"/>
                        </a:rPr>
                        <a:t>от унитазов, стиральных машин, ванн, душевых кабин,</a:t>
                      </a:r>
                      <a:r>
                        <a:rPr lang="ru-RU" sz="1200" dirty="0">
                          <a:cs typeface="Arial Unicode MS"/>
                        </a:rPr>
                        <a:t> </a:t>
                      </a:r>
                      <a:r>
                        <a:rPr sz="1200" dirty="0">
                          <a:cs typeface="Arial Unicode MS"/>
                        </a:rPr>
                        <a:t>умывальников.</a:t>
                      </a:r>
                      <a:endParaRPr sz="1200" dirty="0">
                        <a:cs typeface="Arial Unicode MS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74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200"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EDW01.00</a:t>
                      </a:r>
                      <a:r>
                        <a:rPr lang="ru-RU" sz="120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2</a:t>
                      </a:r>
                      <a:endParaRPr lang="ru-RU" sz="1200"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spc="-35" dirty="0">
                          <a:cs typeface="Arial Unicode MS"/>
                          <a:sym typeface="+mn-ea"/>
                        </a:rPr>
                        <a:t>  </a:t>
                      </a:r>
                      <a:endParaRPr lang="en-US" sz="1100" spc="-35" dirty="0">
                        <a:cs typeface="Arial Unicode MS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100" spc="-35" dirty="0">
                        <a:cs typeface="Arial Unicode MS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spc="-35" dirty="0">
                          <a:cs typeface="Arial Unicode MS"/>
                          <a:sym typeface="+mn-ea"/>
                        </a:rPr>
                        <a:t>  </a:t>
                      </a:r>
                      <a:r>
                        <a:rPr lang="en-US" sz="1200" spc="-35" dirty="0">
                          <a:cs typeface="Arial Unicode MS"/>
                          <a:sym typeface="+mn-ea"/>
                        </a:rPr>
                        <a:t> </a:t>
                      </a:r>
                      <a:r>
                        <a:rPr sz="1200" spc="-35" dirty="0">
                          <a:cs typeface="Arial Unicode MS"/>
                          <a:sym typeface="+mn-ea"/>
                        </a:rPr>
                        <a:t>SaniJet </a:t>
                      </a:r>
                      <a:r>
                        <a:rPr sz="120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WT400-</a:t>
                      </a:r>
                      <a:r>
                        <a:rPr lang="ru-RU" sz="120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В</a:t>
                      </a:r>
                      <a:endParaRPr lang="ru-RU" sz="1200" dirty="0"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200" spc="-35" dirty="0">
                        <a:cs typeface="Arial Unicode MS"/>
                        <a:sym typeface="+mn-e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altLang="en-US" sz="1200" spc="-35" dirty="0">
                          <a:cs typeface="Arial Unicode MS"/>
                          <a:sym typeface="+mn-ea"/>
                        </a:rPr>
                        <a:t>С боковым патрубком </a:t>
                      </a:r>
                      <a:r>
                        <a:rPr lang="en-US" altLang="en-US" sz="1200" spc="-35" dirty="0">
                          <a:cs typeface="Arial Unicode MS"/>
                          <a:sym typeface="+mn-ea"/>
                        </a:rPr>
                        <a:t>DN100 </a:t>
                      </a:r>
                      <a:r>
                        <a:rPr lang="ru-RU" altLang="en-US" sz="1200" spc="-35" dirty="0">
                          <a:cs typeface="Arial Unicode MS"/>
                          <a:sym typeface="+mn-ea"/>
                        </a:rPr>
                        <a:t>для подключения унитаза</a:t>
                      </a:r>
                      <a:endParaRPr lang="ru-RU" altLang="en-US" sz="1200" spc="-35" dirty="0">
                        <a:cs typeface="Arial Unicode MS"/>
                        <a:sym typeface="+mn-e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200" dirty="0"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8191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lang="ru-RU" sz="1200" dirty="0">
                          <a:cs typeface="Arial Unicode MS"/>
                          <a:sym typeface="+mn-ea"/>
                        </a:rPr>
                        <a:t>Д</a:t>
                      </a:r>
                      <a:r>
                        <a:rPr sz="1200" dirty="0">
                          <a:cs typeface="Arial Unicode MS"/>
                          <a:sym typeface="+mn-ea"/>
                        </a:rPr>
                        <a:t>ля перекачивания сточных вод</a:t>
                      </a:r>
                      <a:r>
                        <a:rPr lang="ru-RU" sz="1200" dirty="0">
                          <a:cs typeface="Arial Unicode MS"/>
                          <a:sym typeface="+mn-ea"/>
                        </a:rPr>
                        <a:t> </a:t>
                      </a:r>
                      <a:r>
                        <a:rPr sz="1200" dirty="0">
                          <a:cs typeface="Arial Unicode MS"/>
                          <a:sym typeface="+mn-ea"/>
                        </a:rPr>
                        <a:t>от подвесных унитазов, стиральных машин, ванн,</a:t>
                      </a:r>
                      <a:r>
                        <a:rPr lang="ru-RU" sz="1200" dirty="0">
                          <a:cs typeface="Arial Unicode MS"/>
                          <a:sym typeface="+mn-ea"/>
                        </a:rPr>
                        <a:t> </a:t>
                      </a:r>
                      <a:r>
                        <a:rPr sz="1200" dirty="0">
                          <a:cs typeface="Arial Unicode MS"/>
                          <a:sym typeface="+mn-ea"/>
                        </a:rPr>
                        <a:t>душевых кабин, умывальников</a:t>
                      </a:r>
                      <a:r>
                        <a:rPr lang="ru-RU" sz="1200" dirty="0">
                          <a:cs typeface="Arial Unicode MS"/>
                          <a:sym typeface="+mn-ea"/>
                        </a:rPr>
                        <a:t>.</a:t>
                      </a:r>
                      <a:endParaRPr lang="ru-RU" sz="1200" dirty="0">
                        <a:cs typeface="Arial Unicode MS"/>
                        <a:sym typeface="+mn-ea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610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200"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EDW01.00</a:t>
                      </a:r>
                      <a:r>
                        <a:rPr lang="ru-RU" sz="120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3</a:t>
                      </a:r>
                      <a:endParaRPr lang="ru-RU" sz="1200"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spc="-35" dirty="0">
                          <a:cs typeface="Arial Unicode MS"/>
                          <a:sym typeface="+mn-ea"/>
                        </a:rPr>
                        <a:t>  </a:t>
                      </a:r>
                      <a:endParaRPr lang="en-US" sz="1100" spc="-35" dirty="0">
                        <a:cs typeface="Arial Unicode MS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100" spc="-35" dirty="0">
                        <a:cs typeface="Arial Unicode MS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spc="-35" dirty="0">
                          <a:cs typeface="Arial Unicode MS"/>
                          <a:sym typeface="+mn-ea"/>
                        </a:rPr>
                        <a:t>  </a:t>
                      </a:r>
                      <a:r>
                        <a:rPr lang="en-US" sz="1200" spc="-35" dirty="0">
                          <a:cs typeface="Arial Unicode MS"/>
                          <a:sym typeface="+mn-ea"/>
                        </a:rPr>
                        <a:t> </a:t>
                      </a:r>
                      <a:r>
                        <a:rPr sz="1200" spc="-35" dirty="0">
                          <a:cs typeface="Arial Unicode MS"/>
                          <a:sym typeface="+mn-ea"/>
                        </a:rPr>
                        <a:t>SaniJet </a:t>
                      </a:r>
                      <a:r>
                        <a:rPr sz="120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WT400-</a:t>
                      </a:r>
                      <a:r>
                        <a:rPr lang="ru-RU" sz="1200">
                          <a:latin typeface="Calibri" panose="020F0502020204030204" charset="0"/>
                          <a:cs typeface="Calibri" panose="020F0502020204030204" charset="0"/>
                          <a:sym typeface="+mn-ea"/>
                        </a:rPr>
                        <a:t>С</a:t>
                      </a:r>
                      <a:endParaRPr lang="ru-RU" sz="1200" dirty="0"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sz="1200" spc="-35" dirty="0">
                        <a:cs typeface="Arial Unicode MS"/>
                        <a:sym typeface="+mn-e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200" spc="-35" dirty="0">
                          <a:cs typeface="Arial Unicode MS"/>
                          <a:sym typeface="+mn-ea"/>
                        </a:rPr>
                        <a:t>Без режущего механизма</a:t>
                      </a:r>
                      <a:endParaRPr lang="ru-RU" sz="1200" dirty="0">
                        <a:latin typeface="Calibri" panose="020F0502020204030204" charset="0"/>
                        <a:cs typeface="Calibri" panose="020F0502020204030204" charset="0"/>
                        <a:sym typeface="+mn-e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81915">
                        <a:lnSpc>
                          <a:spcPct val="100000"/>
                        </a:lnSpc>
                        <a:spcBef>
                          <a:spcPts val="250"/>
                        </a:spcBef>
                        <a:buNone/>
                      </a:pPr>
                      <a:r>
                        <a:rPr lang="ru-RU" altLang="en-US" sz="1200" dirty="0">
                          <a:cs typeface="Arial Unicode MS"/>
                          <a:sym typeface="+mn-ea"/>
                        </a:rPr>
                        <a:t>Для перекачивания сточных вод от стиральных машин, ванн, душевых кабин, умывальников.</a:t>
                      </a:r>
                      <a:endParaRPr lang="ru-RU" altLang="en-US" sz="1200" dirty="0">
                        <a:cs typeface="Arial Unicode MS"/>
                        <a:sym typeface="+mn-ea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" y="3717290"/>
            <a:ext cx="2773680" cy="2659380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220" y="266700"/>
            <a:ext cx="1257300" cy="411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07250" y="692696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ject 3"/>
          <p:cNvSpPr txBox="1"/>
          <p:nvPr/>
        </p:nvSpPr>
        <p:spPr>
          <a:xfrm>
            <a:off x="432136" y="764836"/>
            <a:ext cx="8064896" cy="2895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1800" b="1" kern="0" spc="50" dirty="0">
                <a:solidFill>
                  <a:srgbClr val="DF7D00"/>
                </a:solidFill>
              </a:rPr>
              <a:t>Канализационные </a:t>
            </a:r>
            <a:r>
              <a:rPr lang="ru-RU" sz="1800" b="1" kern="0" spc="35" dirty="0">
                <a:solidFill>
                  <a:srgbClr val="DF7D00"/>
                </a:solidFill>
              </a:rPr>
              <a:t>насосные установки</a:t>
            </a:r>
            <a:r>
              <a:rPr lang="ru-RU" sz="1800" b="1" kern="0" spc="-165" dirty="0">
                <a:solidFill>
                  <a:srgbClr val="DF7D00"/>
                </a:solidFill>
              </a:rPr>
              <a:t> </a:t>
            </a:r>
            <a:r>
              <a:rPr lang="en-US" sz="1800" b="1" kern="0" spc="40" dirty="0" err="1">
                <a:solidFill>
                  <a:srgbClr val="DF7D00"/>
                </a:solidFill>
              </a:rPr>
              <a:t>PROLIFT</a:t>
            </a:r>
            <a:endParaRPr lang="en-US" sz="1800" b="1" kern="0" spc="40" dirty="0" err="1">
              <a:solidFill>
                <a:srgbClr val="DF7D00"/>
              </a:solidFill>
            </a:endParaRPr>
          </a:p>
        </p:txBody>
      </p:sp>
      <p:graphicFrame>
        <p:nvGraphicFramePr>
          <p:cNvPr id="16" name="object 12"/>
          <p:cNvGraphicFramePr>
            <a:graphicFrameLocks noGrp="1"/>
          </p:cNvGraphicFramePr>
          <p:nvPr/>
        </p:nvGraphicFramePr>
        <p:xfrm>
          <a:off x="539750" y="2576195"/>
          <a:ext cx="3821430" cy="28079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2060"/>
                <a:gridCol w="765175"/>
                <a:gridCol w="1814195"/>
              </a:tblGrid>
              <a:tr h="340995">
                <a:tc>
                  <a:txBody>
                    <a:bodyPr/>
                    <a:lstStyle/>
                    <a:p>
                      <a:pPr marL="35560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100" b="1" spc="10" dirty="0">
                          <a:latin typeface="Calibri" panose="020F0502020204030204"/>
                          <a:cs typeface="Calibri" panose="020F0502020204030204"/>
                        </a:rPr>
                        <a:t>Продукт</a:t>
                      </a:r>
                      <a:endParaRPr sz="1100" b="1" spc="10" dirty="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003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88900" indent="-1016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lang="ru-RU" sz="1100" b="1" dirty="0" smtClean="0">
                          <a:latin typeface="Calibri" panose="020F0502020204030204"/>
                          <a:cs typeface="Calibri" panose="020F0502020204030204"/>
                        </a:rPr>
                        <a:t>Н</a:t>
                      </a:r>
                      <a:r>
                        <a:rPr sz="1100" b="1" dirty="0" err="1" smtClean="0">
                          <a:latin typeface="Calibri" panose="020F0502020204030204"/>
                          <a:cs typeface="Calibri" panose="020F0502020204030204"/>
                        </a:rPr>
                        <a:t>азвание</a:t>
                      </a:r>
                      <a:r>
                        <a:rPr sz="1100" b="1" dirty="0" smtClean="0">
                          <a:latin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1100" b="1" dirty="0">
                          <a:latin typeface="Calibri" panose="020F0502020204030204"/>
                          <a:cs typeface="Calibri" panose="020F0502020204030204"/>
                        </a:rPr>
                        <a:t>продук</a:t>
                      </a:r>
                      <a:r>
                        <a:rPr sz="1100" b="1" spc="-10" dirty="0">
                          <a:latin typeface="Calibri" panose="020F0502020204030204"/>
                          <a:cs typeface="Calibri" panose="020F0502020204030204"/>
                        </a:rPr>
                        <a:t>т</a:t>
                      </a:r>
                      <a:r>
                        <a:rPr sz="1100" b="1" dirty="0">
                          <a:latin typeface="Calibri" panose="020F0502020204030204"/>
                          <a:cs typeface="Calibri" panose="020F0502020204030204"/>
                        </a:rPr>
                        <a:t>а</a:t>
                      </a:r>
                      <a:endParaRPr sz="1100" b="1" dirty="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100" b="1" spc="10" dirty="0">
                          <a:latin typeface="Calibri" panose="020F0502020204030204"/>
                          <a:cs typeface="Calibri" panose="020F0502020204030204"/>
                        </a:rPr>
                        <a:t>Области</a:t>
                      </a:r>
                      <a:r>
                        <a:rPr sz="1100" b="1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100" b="1" spc="15" dirty="0">
                          <a:latin typeface="Calibri" panose="020F0502020204030204"/>
                          <a:cs typeface="Calibri" panose="020F0502020204030204"/>
                        </a:rPr>
                        <a:t>применения</a:t>
                      </a:r>
                      <a:endParaRPr sz="1100" b="1" dirty="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003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87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spc="-35" dirty="0">
                        <a:cs typeface="Arial Unicode MS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spc="-35" dirty="0">
                        <a:cs typeface="Arial Unicode MS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35" dirty="0">
                          <a:cs typeface="Arial Unicode MS"/>
                          <a:sym typeface="+mn-ea"/>
                        </a:rPr>
                        <a:t> </a:t>
                      </a:r>
                      <a:r>
                        <a:rPr lang="en-US" sz="1100" spc="-35" dirty="0">
                          <a:cs typeface="Arial Unicode MS"/>
                          <a:sym typeface="+mn-ea"/>
                        </a:rPr>
                        <a:t>  </a:t>
                      </a:r>
                      <a:endParaRPr lang="en-US" sz="1100" spc="-35" dirty="0">
                        <a:cs typeface="Arial Unicode MS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100" spc="-35" dirty="0">
                          <a:cs typeface="Arial Unicode MS"/>
                          <a:sym typeface="+mn-ea"/>
                        </a:rPr>
                        <a:t>  </a:t>
                      </a:r>
                      <a:r>
                        <a:rPr sz="1200" spc="-35" dirty="0">
                          <a:cs typeface="Arial Unicode MS"/>
                          <a:sym typeface="+mn-ea"/>
                        </a:rPr>
                        <a:t>PROLIFT </a:t>
                      </a:r>
                      <a:r>
                        <a:rPr lang="en-US" sz="1200" spc="-35" dirty="0">
                          <a:cs typeface="Arial Unicode MS"/>
                          <a:sym typeface="+mn-ea"/>
                        </a:rPr>
                        <a:t>PS</a:t>
                      </a:r>
                      <a:endParaRPr sz="1200" spc="-35" dirty="0">
                        <a:latin typeface="+mn-lt"/>
                        <a:cs typeface="Arial Unicode MS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27495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200" spc="-35" dirty="0">
                          <a:latin typeface="+mn-lt"/>
                          <a:cs typeface="Arial Unicode MS"/>
                        </a:rPr>
                        <a:t>Частные</a:t>
                      </a:r>
                      <a:r>
                        <a:rPr sz="1200" spc="-70" dirty="0">
                          <a:latin typeface="+mn-lt"/>
                          <a:cs typeface="Arial Unicode MS"/>
                        </a:rPr>
                        <a:t> </a:t>
                      </a:r>
                      <a:r>
                        <a:rPr sz="1200" spc="-5" dirty="0">
                          <a:latin typeface="+mn-lt"/>
                          <a:cs typeface="Arial Unicode MS"/>
                        </a:rPr>
                        <a:t>дома</a:t>
                      </a:r>
                      <a:r>
                        <a:rPr sz="1200" spc="-70" dirty="0">
                          <a:latin typeface="+mn-lt"/>
                          <a:cs typeface="Arial Unicode MS"/>
                        </a:rPr>
                        <a:t> </a:t>
                      </a:r>
                      <a:r>
                        <a:rPr lang="ru-RU" sz="1200" spc="-70" dirty="0">
                          <a:latin typeface="+mn-lt"/>
                          <a:cs typeface="Arial Unicode MS"/>
                        </a:rPr>
                        <a:t>, </a:t>
                      </a:r>
                      <a:r>
                        <a:rPr sz="1200" spc="-10" dirty="0">
                          <a:cs typeface="Arial Unicode MS"/>
                          <a:sym typeface="+mn-ea"/>
                        </a:rPr>
                        <a:t>коммерческие  </a:t>
                      </a:r>
                      <a:r>
                        <a:rPr sz="1200" spc="-20" dirty="0">
                          <a:cs typeface="Arial Unicode MS"/>
                          <a:sym typeface="+mn-ea"/>
                        </a:rPr>
                        <a:t>здания, </a:t>
                      </a:r>
                      <a:r>
                        <a:rPr sz="1200" spc="-45" dirty="0">
                          <a:cs typeface="Arial Unicode MS"/>
                          <a:sym typeface="+mn-ea"/>
                        </a:rPr>
                        <a:t>офисы, </a:t>
                      </a:r>
                      <a:r>
                        <a:rPr sz="1200" spc="-30" dirty="0">
                          <a:latin typeface="+mn-lt"/>
                          <a:cs typeface="Arial Unicode MS"/>
                        </a:rPr>
                        <a:t>.  </a:t>
                      </a:r>
                      <a:r>
                        <a:rPr sz="1200" spc="-25" dirty="0">
                          <a:latin typeface="+mn-lt"/>
                          <a:cs typeface="Arial Unicode MS"/>
                        </a:rPr>
                        <a:t>Здания, где </a:t>
                      </a:r>
                      <a:r>
                        <a:rPr sz="1200" spc="-15" dirty="0">
                          <a:latin typeface="+mn-lt"/>
                          <a:cs typeface="Arial Unicode MS"/>
                        </a:rPr>
                        <a:t>не </a:t>
                      </a:r>
                      <a:r>
                        <a:rPr sz="1200" spc="-45" dirty="0">
                          <a:latin typeface="+mn-lt"/>
                          <a:cs typeface="Arial Unicode MS"/>
                        </a:rPr>
                        <a:t>требуется  </a:t>
                      </a:r>
                      <a:r>
                        <a:rPr sz="1200" spc="-10" dirty="0">
                          <a:latin typeface="+mn-lt"/>
                          <a:cs typeface="Arial Unicode MS"/>
                        </a:rPr>
                        <a:t>резервный</a:t>
                      </a:r>
                      <a:r>
                        <a:rPr sz="1200" spc="-130" dirty="0">
                          <a:latin typeface="+mn-lt"/>
                          <a:cs typeface="Arial Unicode MS"/>
                        </a:rPr>
                        <a:t> </a:t>
                      </a:r>
                      <a:r>
                        <a:rPr sz="1200" spc="-30" dirty="0">
                          <a:latin typeface="+mn-lt"/>
                          <a:cs typeface="Arial Unicode MS"/>
                        </a:rPr>
                        <a:t>насос</a:t>
                      </a:r>
                      <a:endParaRPr sz="1200" dirty="0">
                        <a:latin typeface="+mn-lt"/>
                        <a:cs typeface="Arial Unicode MS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93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spc="-35" dirty="0">
                          <a:cs typeface="Arial Unicode MS"/>
                          <a:sym typeface="+mn-ea"/>
                        </a:rPr>
                        <a:t>  </a:t>
                      </a:r>
                      <a:endParaRPr lang="en-US" sz="1100" spc="-35" dirty="0">
                        <a:cs typeface="Arial Unicode MS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100" spc="-35" dirty="0">
                        <a:cs typeface="Arial Unicode MS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spc="-35" dirty="0">
                          <a:cs typeface="Arial Unicode MS"/>
                          <a:sym typeface="+mn-ea"/>
                        </a:rPr>
                        <a:t>  </a:t>
                      </a:r>
                      <a:r>
                        <a:rPr sz="1200" spc="-35" dirty="0">
                          <a:cs typeface="Arial Unicode MS"/>
                          <a:sym typeface="+mn-ea"/>
                        </a:rPr>
                        <a:t>PROLIFT </a:t>
                      </a:r>
                      <a:r>
                        <a:rPr lang="en-US" sz="1200" spc="-35" dirty="0">
                          <a:cs typeface="Arial Unicode MS"/>
                          <a:sym typeface="+mn-ea"/>
                        </a:rPr>
                        <a:t>PD</a:t>
                      </a:r>
                      <a:endParaRPr sz="1100" spc="-35" dirty="0">
                        <a:latin typeface="+mn-lt"/>
                        <a:cs typeface="Arial Unicode M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+mn-lt"/>
                        <a:cs typeface="Arial Unicode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8191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200" spc="-5" dirty="0">
                          <a:cs typeface="Arial Unicode MS"/>
                          <a:sym typeface="+mn-ea"/>
                        </a:rPr>
                        <a:t>Многоквартирные </a:t>
                      </a:r>
                      <a:r>
                        <a:rPr sz="1200" spc="-15" dirty="0">
                          <a:cs typeface="Arial Unicode MS"/>
                          <a:sym typeface="+mn-ea"/>
                        </a:rPr>
                        <a:t>дома, </a:t>
                      </a:r>
                      <a:r>
                        <a:rPr lang="ru-RU" sz="1200" spc="-15" dirty="0">
                          <a:cs typeface="Arial Unicode MS"/>
                          <a:sym typeface="+mn-ea"/>
                        </a:rPr>
                        <a:t>к</a:t>
                      </a:r>
                      <a:r>
                        <a:rPr sz="1200" spc="-15" dirty="0">
                          <a:cs typeface="Arial Unicode MS"/>
                          <a:sym typeface="+mn-ea"/>
                        </a:rPr>
                        <a:t>оммерческие </a:t>
                      </a:r>
                      <a:r>
                        <a:rPr sz="1200" spc="-20" dirty="0">
                          <a:cs typeface="Arial Unicode MS"/>
                          <a:sym typeface="+mn-ea"/>
                        </a:rPr>
                        <a:t>здания,  общественные</a:t>
                      </a:r>
                      <a:r>
                        <a:rPr sz="1200" spc="-105" dirty="0">
                          <a:cs typeface="Arial Unicode MS"/>
                          <a:sym typeface="+mn-ea"/>
                        </a:rPr>
                        <a:t> </a:t>
                      </a:r>
                      <a:r>
                        <a:rPr sz="1200" spc="-20" dirty="0">
                          <a:cs typeface="Arial Unicode MS"/>
                          <a:sym typeface="+mn-ea"/>
                        </a:rPr>
                        <a:t>учреждения,  </a:t>
                      </a:r>
                      <a:r>
                        <a:rPr sz="1200" spc="-45" dirty="0">
                          <a:cs typeface="Arial Unicode MS"/>
                          <a:sym typeface="+mn-ea"/>
                        </a:rPr>
                        <a:t>офисы, </a:t>
                      </a:r>
                      <a:r>
                        <a:rPr sz="1200" spc="-10" dirty="0">
                          <a:cs typeface="Arial Unicode MS"/>
                          <a:sym typeface="+mn-ea"/>
                        </a:rPr>
                        <a:t>школы, </a:t>
                      </a:r>
                      <a:r>
                        <a:rPr sz="1200" spc="-20" dirty="0">
                          <a:cs typeface="Arial Unicode MS"/>
                          <a:sym typeface="+mn-ea"/>
                        </a:rPr>
                        <a:t>гостиницы,  </a:t>
                      </a:r>
                      <a:r>
                        <a:rPr sz="1200" spc="-10" dirty="0">
                          <a:cs typeface="Arial Unicode MS"/>
                          <a:sym typeface="+mn-ea"/>
                        </a:rPr>
                        <a:t>больницы, </a:t>
                      </a:r>
                      <a:r>
                        <a:rPr sz="1200" spc="-25" dirty="0">
                          <a:cs typeface="Arial Unicode MS"/>
                          <a:sym typeface="+mn-ea"/>
                        </a:rPr>
                        <a:t>рестораны </a:t>
                      </a:r>
                      <a:r>
                        <a:rPr sz="1200" dirty="0">
                          <a:cs typeface="Arial Unicode MS"/>
                          <a:sym typeface="+mn-ea"/>
                        </a:rPr>
                        <a:t>и</a:t>
                      </a:r>
                      <a:r>
                        <a:rPr sz="1200" spc="-175" dirty="0">
                          <a:cs typeface="Arial Unicode MS"/>
                          <a:sym typeface="+mn-ea"/>
                        </a:rPr>
                        <a:t> </a:t>
                      </a:r>
                      <a:r>
                        <a:rPr sz="1200" spc="-30" dirty="0">
                          <a:cs typeface="Arial Unicode MS"/>
                          <a:sym typeface="+mn-ea"/>
                        </a:rPr>
                        <a:t>др.</a:t>
                      </a:r>
                      <a:endParaRPr sz="1200" dirty="0">
                        <a:latin typeface="+mn-lt"/>
                        <a:cs typeface="Arial Unicode MS"/>
                      </a:endParaRPr>
                    </a:p>
                  </a:txBody>
                  <a:tcPr marL="0" marR="0" marT="317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4" name="object 3"/>
          <p:cNvSpPr txBox="1"/>
          <p:nvPr/>
        </p:nvSpPr>
        <p:spPr>
          <a:xfrm>
            <a:off x="4572000" y="2576195"/>
            <a:ext cx="4283710" cy="209994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545"/>
              </a:spcBef>
            </a:pPr>
            <a:r>
              <a:rPr sz="1200" b="1"/>
              <a:t>Установка Prolift состоит из следующих основных компонентов:</a:t>
            </a:r>
            <a:endParaRPr sz="1200" b="1"/>
          </a:p>
          <a:p>
            <a:pPr marL="12700" algn="just">
              <a:lnSpc>
                <a:spcPct val="100000"/>
              </a:lnSpc>
              <a:spcBef>
                <a:spcPts val="545"/>
              </a:spcBef>
            </a:pPr>
            <a:r>
              <a:rPr sz="1200"/>
              <a:t>• газо- и водонепроницаемый герметичный сборный резервуар с фитингами для присоединения вентиляционного, подводящих и напорных трубопроводов, с обратными клапанами;</a:t>
            </a:r>
            <a:endParaRPr sz="1200"/>
          </a:p>
          <a:p>
            <a:pPr marL="12700" algn="just">
              <a:lnSpc>
                <a:spcPct val="100000"/>
              </a:lnSpc>
              <a:spcBef>
                <a:spcPts val="545"/>
              </a:spcBef>
            </a:pPr>
            <a:r>
              <a:rPr sz="1200"/>
              <a:t>• 1 или 2 канализационных насоса, проточная часть которого находится внутри бака, а электродвигатель – снаружи;</a:t>
            </a:r>
            <a:endParaRPr sz="1200"/>
          </a:p>
          <a:p>
            <a:pPr marL="12700" algn="just">
              <a:lnSpc>
                <a:spcPct val="100000"/>
              </a:lnSpc>
              <a:spcBef>
                <a:spcPts val="545"/>
              </a:spcBef>
            </a:pPr>
            <a:r>
              <a:rPr sz="1200"/>
              <a:t>• пневматический датчик контроля уровня;</a:t>
            </a:r>
            <a:endParaRPr sz="1200"/>
          </a:p>
          <a:p>
            <a:pPr marL="12700" algn="just">
              <a:lnSpc>
                <a:spcPct val="100000"/>
              </a:lnSpc>
              <a:spcBef>
                <a:spcPts val="545"/>
              </a:spcBef>
            </a:pPr>
            <a:r>
              <a:rPr sz="1200"/>
              <a:t>• поплавковый выключатель контроля переполнения;</a:t>
            </a:r>
            <a:endParaRPr sz="1200"/>
          </a:p>
          <a:p>
            <a:pPr marL="12700" algn="just">
              <a:lnSpc>
                <a:spcPct val="100000"/>
              </a:lnSpc>
              <a:spcBef>
                <a:spcPts val="545"/>
              </a:spcBef>
            </a:pPr>
            <a:r>
              <a:rPr sz="1200"/>
              <a:t>• шкаф управления</a:t>
            </a:r>
            <a:r>
              <a:rPr lang="ru-RU" sz="1200"/>
              <a:t> </a:t>
            </a:r>
            <a:r>
              <a:rPr sz="1200"/>
              <a:t>Control WLC 121.</a:t>
            </a:r>
            <a:endParaRPr sz="1200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20" y="2997200"/>
            <a:ext cx="953135" cy="985520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629920" y="1268730"/>
            <a:ext cx="8369935" cy="1154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07315">
              <a:lnSpc>
                <a:spcPct val="100000"/>
              </a:lnSpc>
              <a:spcBef>
                <a:spcPts val="700"/>
              </a:spcBef>
            </a:pPr>
            <a:r>
              <a:rPr lang="ru-RU" sz="1200" b="1" spc="35" dirty="0" smtClean="0">
                <a:solidFill>
                  <a:srgbClr val="DF7D0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Область применения</a:t>
            </a:r>
            <a:r>
              <a:rPr sz="1200" b="1" spc="35" dirty="0" smtClean="0">
                <a:solidFill>
                  <a:srgbClr val="DF7D0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:</a:t>
            </a:r>
            <a:endParaRPr sz="1200" dirty="0">
              <a:latin typeface="Calibri" panose="020F0502020204030204" charset="0"/>
              <a:cs typeface="Calibri" panose="020F0502020204030204" charset="0"/>
            </a:endParaRPr>
          </a:p>
          <a:p>
            <a:pPr marL="12700" algn="just">
              <a:lnSpc>
                <a:spcPct val="100000"/>
              </a:lnSpc>
              <a:spcBef>
                <a:spcPts val="545"/>
              </a:spcBef>
            </a:pPr>
            <a:r>
              <a:rPr sz="1200" dirty="0">
                <a:latin typeface="Calibri" panose="020F0502020204030204" charset="0"/>
                <a:cs typeface="Calibri" panose="020F0502020204030204" charset="0"/>
                <a:sym typeface="+mn-ea"/>
              </a:rPr>
              <a:t>Канализационные насосные установки Prolift предназначены для сбора и перекачки бытовых стоков (включая фекальные) в зданиях различного типа – в частном доме, гостинице, ресторане, театре, торговом центре и т.д.</a:t>
            </a:r>
            <a:endParaRPr sz="1200" dirty="0">
              <a:latin typeface="Calibri" panose="020F0502020204030204" charset="0"/>
              <a:cs typeface="Calibri" panose="020F0502020204030204" charset="0"/>
            </a:endParaRPr>
          </a:p>
          <a:p>
            <a:pPr marL="12700" algn="just">
              <a:lnSpc>
                <a:spcPct val="100000"/>
              </a:lnSpc>
              <a:spcBef>
                <a:spcPts val="545"/>
              </a:spcBef>
            </a:pPr>
            <a:r>
              <a:rPr sz="1200" dirty="0">
                <a:latin typeface="Calibri" panose="020F0502020204030204" charset="0"/>
                <a:cs typeface="Calibri" panose="020F0502020204030204" charset="0"/>
                <a:sym typeface="+mn-ea"/>
              </a:rPr>
              <a:t>Установки поставляются полностью готовыми к подключению. Предназначены для размещения внутри здания, и обычно монтируются в подвале, который находится ниже уровня внешней канализационой системы</a:t>
            </a:r>
            <a:r>
              <a:rPr lang="ru-RU" sz="1200" dirty="0">
                <a:latin typeface="Calibri" panose="020F0502020204030204" charset="0"/>
                <a:cs typeface="Calibri" panose="020F0502020204030204" charset="0"/>
                <a:sym typeface="+mn-ea"/>
              </a:rPr>
              <a:t>.</a:t>
            </a:r>
            <a:endParaRPr lang="ru-RU" altLang="en-US" sz="1200" dirty="0"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920" y="4149090"/>
            <a:ext cx="1064260" cy="83439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290" y="5157470"/>
            <a:ext cx="3077210" cy="159131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5013960" y="4797425"/>
            <a:ext cx="2770505" cy="2914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300" b="1"/>
              <a:t>Типовое обозначение установки</a:t>
            </a:r>
            <a:endParaRPr lang="ru-RU" altLang="en-US" sz="13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707250" y="692696"/>
            <a:ext cx="7643866" cy="0"/>
          </a:xfrm>
          <a:prstGeom prst="line">
            <a:avLst/>
          </a:prstGeom>
          <a:ln w="28575">
            <a:solidFill>
              <a:srgbClr val="D40E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2" descr="D:\Презентация семинар по гидравлическим системам\Верстка\Логотип МВ_цветной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88640"/>
            <a:ext cx="1855966" cy="43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ject 3"/>
          <p:cNvSpPr txBox="1"/>
          <p:nvPr/>
        </p:nvSpPr>
        <p:spPr>
          <a:xfrm>
            <a:off x="432136" y="708896"/>
            <a:ext cx="8064896" cy="289823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1800" b="1" spc="50" dirty="0" smtClean="0">
                <a:solidFill>
                  <a:srgbClr val="FF0000"/>
                </a:solidFill>
              </a:rPr>
              <a:t>Вопросы для самоконтроля</a:t>
            </a:r>
            <a:endParaRPr lang="en-US" sz="1800" b="1" kern="0" spc="40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0034" y="1196752"/>
            <a:ext cx="759400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ru-RU" sz="1400" b="1" u="sng" spc="-20" dirty="0" smtClean="0">
                <a:solidFill>
                  <a:srgbClr val="FF0000"/>
                </a:solidFill>
                <a:cs typeface="Arial Unicode MS"/>
              </a:rPr>
              <a:t>Циркуляционные насосы:</a:t>
            </a:r>
            <a:endParaRPr lang="ru-RU" sz="1400" b="1" u="sng" spc="-20" dirty="0" smtClean="0">
              <a:solidFill>
                <a:srgbClr val="FF0000"/>
              </a:solidFill>
              <a:cs typeface="Arial Unicode MS"/>
            </a:endParaRPr>
          </a:p>
          <a:p>
            <a:pPr algn="l"/>
            <a:r>
              <a:rPr lang="ru-RU" sz="1400" spc="-20" dirty="0" smtClean="0">
                <a:cs typeface="Arial Unicode MS"/>
              </a:rPr>
              <a:t>1) </a:t>
            </a:r>
            <a:r>
              <a:rPr lang="ru-RU" sz="1400" dirty="0"/>
              <a:t>Какие циркуляционные насосы имеют функцию </a:t>
            </a:r>
            <a:r>
              <a:rPr lang="en-US" sz="1400" dirty="0" smtClean="0"/>
              <a:t>AUTO</a:t>
            </a:r>
            <a:r>
              <a:rPr lang="ru-RU" sz="1400" dirty="0" smtClean="0"/>
              <a:t>?</a:t>
            </a:r>
            <a:endParaRPr lang="ru-RU" sz="1400" spc="-20" dirty="0" smtClean="0">
              <a:cs typeface="Arial Unicode MS"/>
            </a:endParaRPr>
          </a:p>
          <a:p>
            <a:pPr algn="l"/>
            <a:r>
              <a:rPr lang="ru-RU" sz="1400" spc="-20" dirty="0" smtClean="0">
                <a:cs typeface="Arial Unicode MS"/>
              </a:rPr>
              <a:t>2)</a:t>
            </a:r>
            <a:r>
              <a:rPr lang="ru-RU" sz="1400" dirty="0"/>
              <a:t> На что указывают цифры в маркировке насоса </a:t>
            </a:r>
            <a:r>
              <a:rPr sz="1400" dirty="0"/>
              <a:t>BASIC S 32-6S 180 1x230V</a:t>
            </a:r>
            <a:r>
              <a:rPr lang="ru-RU" sz="1400" dirty="0" smtClean="0"/>
              <a:t>?</a:t>
            </a:r>
            <a:endParaRPr lang="ru-RU" sz="1400" dirty="0" smtClean="0"/>
          </a:p>
          <a:p>
            <a:pPr algn="l"/>
            <a:r>
              <a:rPr lang="ru-RU" sz="1400" dirty="0" smtClean="0"/>
              <a:t>3) Допускается ли перекачивание </a:t>
            </a:r>
            <a:r>
              <a:rPr lang="ru-RU" sz="1400" dirty="0" err="1" smtClean="0"/>
              <a:t>гликольсодержащих</a:t>
            </a:r>
            <a:r>
              <a:rPr lang="ru-RU" sz="1400" dirty="0" smtClean="0"/>
              <a:t> жидкостей циркуляционными насосами?</a:t>
            </a:r>
            <a:endParaRPr lang="ru-RU" sz="1400" dirty="0" smtClean="0"/>
          </a:p>
          <a:p>
            <a:pPr algn="l"/>
            <a:r>
              <a:rPr lang="ru-RU" sz="1400" dirty="0" smtClean="0"/>
              <a:t>4) Ц</a:t>
            </a:r>
            <a:r>
              <a:rPr lang="ru-RU" sz="1400" dirty="0"/>
              <a:t>иркуляционные насосы с каким корпусом </a:t>
            </a:r>
            <a:r>
              <a:rPr lang="ru-RU" sz="1400" dirty="0" smtClean="0"/>
              <a:t>применяются </a:t>
            </a:r>
            <a:r>
              <a:rPr lang="ru-RU" sz="1400" dirty="0"/>
              <a:t>в системе горячего водоснабжения</a:t>
            </a:r>
            <a:r>
              <a:rPr lang="ru-RU" sz="1400" dirty="0" smtClean="0"/>
              <a:t>?</a:t>
            </a:r>
            <a:endParaRPr lang="ru-RU" sz="1400" dirty="0" smtClean="0"/>
          </a:p>
          <a:p>
            <a:pPr algn="l"/>
            <a:r>
              <a:rPr lang="ru-RU" sz="1400" dirty="0" smtClean="0"/>
              <a:t>5) Какие параметры необходимо знать для подбора циркуляционного насоса?</a:t>
            </a: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2708920"/>
            <a:ext cx="7595540" cy="1599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spc="-20" dirty="0" smtClean="0">
                <a:solidFill>
                  <a:srgbClr val="0070C0"/>
                </a:solidFill>
                <a:cs typeface="Arial Unicode MS"/>
              </a:rPr>
              <a:t>Насосы для водоснабжения:</a:t>
            </a:r>
            <a:endParaRPr lang="ru-RU" sz="1400" b="1" u="sng" spc="-20" dirty="0">
              <a:solidFill>
                <a:srgbClr val="0070C0"/>
              </a:solidFill>
              <a:cs typeface="Arial Unicode MS"/>
            </a:endParaRPr>
          </a:p>
          <a:p>
            <a:r>
              <a:rPr lang="ru-RU" sz="1400" spc="-20" dirty="0" smtClean="0">
                <a:cs typeface="Arial Unicode MS"/>
              </a:rPr>
              <a:t>1) </a:t>
            </a:r>
            <a:r>
              <a:rPr lang="ru-RU" sz="1400" dirty="0" smtClean="0"/>
              <a:t>Какая насосная установка подходит для повышения давления из магистального водопровода?</a:t>
            </a:r>
            <a:endParaRPr lang="ru-RU" sz="1400" dirty="0" smtClean="0"/>
          </a:p>
          <a:p>
            <a:r>
              <a:rPr lang="ru-RU" sz="1400" spc="-20" dirty="0" smtClean="0">
                <a:cs typeface="Arial Unicode MS"/>
              </a:rPr>
              <a:t>2) </a:t>
            </a:r>
            <a:r>
              <a:rPr lang="ru-RU" sz="1400" spc="30" dirty="0" smtClean="0">
                <a:cs typeface="Calibri" panose="020F0502020204030204"/>
              </a:rPr>
              <a:t>Какие параметры необходимо знать для выбора скважинного насоса</a:t>
            </a:r>
            <a:r>
              <a:rPr lang="ru-RU" sz="1400" dirty="0" smtClean="0"/>
              <a:t>?</a:t>
            </a:r>
            <a:endParaRPr lang="ru-RU" sz="1400" dirty="0">
              <a:cs typeface="Calibri" panose="020F0502020204030204"/>
            </a:endParaRPr>
          </a:p>
          <a:p>
            <a:r>
              <a:rPr lang="ru-RU" sz="1400" spc="-20" dirty="0" smtClean="0">
                <a:cs typeface="Arial Unicode MS"/>
              </a:rPr>
              <a:t>3)</a:t>
            </a:r>
            <a:r>
              <a:rPr lang="ru-RU" sz="1400" dirty="0" smtClean="0"/>
              <a:t> </a:t>
            </a:r>
            <a:r>
              <a:rPr lang="ru-RU" sz="1400" dirty="0"/>
              <a:t>Какой насос подойдет для забора воды из колодца </a:t>
            </a:r>
            <a:r>
              <a:rPr lang="ru-RU" sz="1400" dirty="0" smtClean="0"/>
              <a:t>или скважины глубиной более 8м?</a:t>
            </a:r>
            <a:endParaRPr lang="en-US" sz="1400" dirty="0" smtClean="0"/>
          </a:p>
          <a:p>
            <a:r>
              <a:rPr lang="en-US" sz="1400" dirty="0" smtClean="0"/>
              <a:t>4) </a:t>
            </a:r>
            <a:r>
              <a:rPr lang="ru-RU" altLang="en-US" sz="1400" dirty="0" smtClean="0"/>
              <a:t>Где применяются с</a:t>
            </a:r>
            <a:r>
              <a:rPr sz="1400" spc="35" dirty="0">
                <a:solidFill>
                  <a:schemeClr val="tx1"/>
                </a:solidFill>
                <a:sym typeface="+mn-ea"/>
              </a:rPr>
              <a:t>амовсасывающие насосы</a:t>
            </a:r>
            <a:r>
              <a:rPr lang="en-US" sz="1400" spc="35" dirty="0">
                <a:solidFill>
                  <a:schemeClr val="tx1"/>
                </a:solidFill>
                <a:sym typeface="+mn-ea"/>
              </a:rPr>
              <a:t> cери</a:t>
            </a:r>
            <a:r>
              <a:rPr lang="ru-RU" sz="1400" spc="35" dirty="0">
                <a:solidFill>
                  <a:schemeClr val="tx1"/>
                </a:solidFill>
                <a:sym typeface="+mn-ea"/>
              </a:rPr>
              <a:t>и</a:t>
            </a:r>
            <a:r>
              <a:rPr lang="en-US" sz="1400" spc="35" dirty="0">
                <a:solidFill>
                  <a:schemeClr val="tx1"/>
                </a:solidFill>
                <a:sym typeface="+mn-ea"/>
              </a:rPr>
              <a:t> HT/HTP</a:t>
            </a:r>
            <a:r>
              <a:rPr lang="ru-RU" sz="1400" dirty="0"/>
              <a:t>?</a:t>
            </a:r>
            <a:endParaRPr lang="ru-RU" sz="1400" dirty="0" smtClean="0"/>
          </a:p>
          <a:p>
            <a:r>
              <a:rPr lang="en-US" sz="1400" dirty="0" smtClean="0"/>
              <a:t>5</a:t>
            </a:r>
            <a:r>
              <a:rPr lang="ru-RU" sz="1400" dirty="0" smtClean="0"/>
              <a:t>) </a:t>
            </a:r>
            <a:r>
              <a:rPr lang="ru-RU" sz="1400" dirty="0"/>
              <a:t>Какой насос необходимо применить для повышения давления перед водонагревателем или стиральной машинкой</a:t>
            </a:r>
            <a:r>
              <a:rPr lang="ru-RU" sz="1400" dirty="0" smtClean="0"/>
              <a:t>?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55576" y="4319886"/>
            <a:ext cx="7595540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spc="50" dirty="0" smtClean="0">
                <a:solidFill>
                  <a:srgbClr val="DF7D00"/>
                </a:solidFill>
              </a:rPr>
              <a:t>Насосы для дренажа и канализации</a:t>
            </a:r>
            <a:r>
              <a:rPr lang="ru-RU" sz="1400" b="1" spc="50" dirty="0" smtClean="0">
                <a:solidFill>
                  <a:srgbClr val="DF7D00"/>
                </a:solidFill>
              </a:rPr>
              <a:t>:</a:t>
            </a:r>
            <a:endParaRPr lang="ru-RU" sz="1400" b="1" u="sng" spc="-20" dirty="0">
              <a:solidFill>
                <a:srgbClr val="0070C0"/>
              </a:solidFill>
              <a:cs typeface="Arial Unicode MS"/>
            </a:endParaRPr>
          </a:p>
          <a:p>
            <a:r>
              <a:rPr lang="ru-RU" sz="1400" spc="-20" dirty="0" smtClean="0">
                <a:cs typeface="Arial Unicode MS"/>
              </a:rPr>
              <a:t>1) </a:t>
            </a:r>
            <a:r>
              <a:rPr lang="ru-RU" sz="1400" dirty="0"/>
              <a:t>Отличие </a:t>
            </a:r>
            <a:r>
              <a:rPr lang="ru-RU" sz="1400" dirty="0" smtClean="0"/>
              <a:t>дренажных насосов </a:t>
            </a:r>
            <a:r>
              <a:rPr lang="ru-RU" sz="1400" kern="0" dirty="0">
                <a:solidFill>
                  <a:schemeClr val="tx1"/>
                </a:solidFill>
                <a:sym typeface="+mn-ea"/>
              </a:rPr>
              <a:t>APV </a:t>
            </a:r>
            <a:r>
              <a:rPr lang="ru-RU" sz="1400" kern="0" dirty="0">
                <a:sym typeface="+mn-ea"/>
              </a:rPr>
              <a:t>V и APV </a:t>
            </a:r>
            <a:r>
              <a:rPr lang="en-US" sz="1400" kern="0" dirty="0">
                <a:sym typeface="+mn-ea"/>
              </a:rPr>
              <a:t>G</a:t>
            </a:r>
            <a:r>
              <a:rPr lang="ru-RU" sz="1400" dirty="0" smtClean="0"/>
              <a:t>?</a:t>
            </a:r>
            <a:endParaRPr lang="ru-RU" sz="1400" dirty="0" smtClean="0"/>
          </a:p>
          <a:p>
            <a:r>
              <a:rPr lang="ru-RU" sz="1400" spc="-20" dirty="0" smtClean="0">
                <a:cs typeface="Arial Unicode MS"/>
              </a:rPr>
              <a:t>2) Какой дренажный насос предназначен для </a:t>
            </a:r>
            <a:r>
              <a:rPr lang="ru-RU" sz="1400" spc="-20" dirty="0" smtClean="0">
                <a:cs typeface="Arial Unicode MS"/>
              </a:rPr>
              <a:t>аварийной откачки </a:t>
            </a:r>
            <a:r>
              <a:rPr lang="ru-RU" sz="1400" spc="-20" dirty="0" smtClean="0">
                <a:cs typeface="Arial Unicode MS"/>
              </a:rPr>
              <a:t>горячей воды</a:t>
            </a:r>
            <a:r>
              <a:rPr lang="ru-RU" sz="1400" dirty="0" smtClean="0"/>
              <a:t>?</a:t>
            </a:r>
            <a:endParaRPr lang="ru-RU" sz="1400" dirty="0">
              <a:cs typeface="Calibri" panose="020F0502020204030204"/>
            </a:endParaRPr>
          </a:p>
          <a:p>
            <a:r>
              <a:rPr lang="ru-RU" sz="1400" spc="-20" dirty="0" smtClean="0">
                <a:cs typeface="Arial Unicode MS"/>
              </a:rPr>
              <a:t>3)</a:t>
            </a:r>
            <a:r>
              <a:rPr lang="ru-RU" sz="1400" dirty="0" smtClean="0"/>
              <a:t> </a:t>
            </a:r>
            <a:r>
              <a:rPr lang="ru-RU" sz="1400" dirty="0"/>
              <a:t>Какая модель насосов SOLOLIFT предназначена для перекачивания бытовых стоков </a:t>
            </a:r>
            <a:r>
              <a:rPr lang="ru-RU" sz="1400" dirty="0" smtClean="0"/>
              <a:t>от стиральной и посудомоечной машины?</a:t>
            </a:r>
            <a:endParaRPr lang="ru-RU" sz="1400" dirty="0" smtClean="0"/>
          </a:p>
          <a:p>
            <a:r>
              <a:rPr lang="ru-RU" sz="1400" dirty="0" smtClean="0"/>
              <a:t>4) </a:t>
            </a:r>
            <a:r>
              <a:rPr lang="ru-RU" sz="1400" dirty="0"/>
              <a:t>Канализационные установки, применяемые для отвода бытовых сточных вод из подвальных помещений</a:t>
            </a:r>
            <a:r>
              <a:rPr lang="ru-RU" sz="1400" dirty="0" smtClean="0"/>
              <a:t>?</a:t>
            </a:r>
            <a:endParaRPr lang="en-US" sz="1400" dirty="0" smtClean="0"/>
          </a:p>
          <a:p>
            <a:r>
              <a:rPr lang="en-US" sz="1400" dirty="0" smtClean="0"/>
              <a:t>5) </a:t>
            </a:r>
            <a:r>
              <a:rPr lang="ru-RU" sz="1400" dirty="0"/>
              <a:t>Какой из насосов для откачивания сточных вод имеет режущий </a:t>
            </a:r>
            <a:r>
              <a:rPr lang="ru-RU" sz="1400" dirty="0" smtClean="0"/>
              <a:t>механизм: </a:t>
            </a:r>
            <a:r>
              <a:rPr lang="en-US" sz="1400" dirty="0" smtClean="0"/>
              <a:t>SG</a:t>
            </a:r>
            <a:r>
              <a:rPr lang="ru-RU" sz="1400" dirty="0" smtClean="0"/>
              <a:t>, </a:t>
            </a:r>
            <a:r>
              <a:rPr lang="ru-RU" sz="1400" kern="0" dirty="0">
                <a:sym typeface="+mn-ea"/>
              </a:rPr>
              <a:t>APV V</a:t>
            </a:r>
            <a:r>
              <a:rPr lang="ru-RU" sz="1400" dirty="0" smtClean="0"/>
              <a:t>, </a:t>
            </a:r>
            <a:r>
              <a:rPr lang="en-US" sz="1400" dirty="0" smtClean="0"/>
              <a:t>SOLOLIFT2 WC</a:t>
            </a:r>
            <a:r>
              <a:rPr lang="ru-RU" sz="1400" dirty="0" smtClean="0"/>
              <a:t>?</a:t>
            </a:r>
            <a:endParaRPr lang="ru-RU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27061</Words>
  <Application>WPS Presentation</Application>
  <PresentationFormat>Экран (4:3)</PresentationFormat>
  <Paragraphs>819</Paragraphs>
  <Slides>43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7" baseType="lpstr">
      <vt:lpstr>Arial</vt:lpstr>
      <vt:lpstr>SimSun</vt:lpstr>
      <vt:lpstr>Wingdings</vt:lpstr>
      <vt:lpstr>Arial Unicode MS</vt:lpstr>
      <vt:lpstr>Calibri</vt:lpstr>
      <vt:lpstr>Wingdings</vt:lpstr>
      <vt:lpstr>Calibri</vt:lpstr>
      <vt:lpstr>Microsoft YaHei</vt:lpstr>
      <vt:lpstr>Arial Unicode MS</vt:lpstr>
      <vt:lpstr>Times New Roman</vt:lpstr>
      <vt:lpstr>Arial Narrow</vt:lpstr>
      <vt:lpstr>Swis721 WGL4 BT</vt:lpstr>
      <vt:lpstr>AMGDT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Karina</dc:creator>
  <cp:lastModifiedBy>Eliseev.D</cp:lastModifiedBy>
  <cp:revision>767</cp:revision>
  <dcterms:created xsi:type="dcterms:W3CDTF">2011-04-09T13:40:00Z</dcterms:created>
  <dcterms:modified xsi:type="dcterms:W3CDTF">2024-03-29T07:19:32Z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3BD2A7BC820C4AE8A912A170B9D7BF4F_12</vt:lpwstr>
  </property>
  <property fmtid="{D5CDD505-2E9C-101B-9397-08002B2CF9AE}" pid="3" name="KSOProductBuildVer">
    <vt:lpwstr>1049-12.2.0.13489</vt:lpwstr>
  </property>
</Properties>
</file>