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20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47" autoAdjust="0"/>
    <p:restoredTop sz="94629" autoAdjust="0"/>
  </p:normalViewPr>
  <p:slideViewPr>
    <p:cSldViewPr>
      <p:cViewPr varScale="1">
        <p:scale>
          <a:sx n="84" d="100"/>
          <a:sy n="84" d="100"/>
        </p:scale>
        <p:origin x="1013" y="77"/>
      </p:cViewPr>
      <p:guideLst>
        <p:guide orient="horz" pos="2160"/>
        <p:guide pos="1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FD627-DAAA-4AC5-AC0B-EB8A66EC8086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5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95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95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95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8B627-4F0A-4817-BC4A-978AA6767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14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4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9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D8B627-4F0A-4817-BC4A-978AA6767A5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4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4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0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195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4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1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3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4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25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22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8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39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18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50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51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168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2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63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911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7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7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28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8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096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9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69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96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0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70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497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17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71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7326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29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730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348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41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742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22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104875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DA114-9F19-4482-BB58-7D8D88F5D7F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627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5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4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4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6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6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6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7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7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61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2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81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2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3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84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8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8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8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1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52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8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92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93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9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9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9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4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65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66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6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6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6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71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7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7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7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4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55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5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5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5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04881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1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3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7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8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0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38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39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0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41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42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43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44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9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10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1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7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0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80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0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0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0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27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828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82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3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31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87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8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8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92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9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9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9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4882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2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2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  <p:sp>
        <p:nvSpPr>
          <p:cNvPr id="104882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8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79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80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81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8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8C1611F-688F-4611-AE3A-723EDC239EED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1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BAC85-6C4C-4C49-B3AE-6910B609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84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7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8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3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34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36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7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39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0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45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46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48948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4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5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5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89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89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0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92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3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1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920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104892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9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925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926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0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09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4891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489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9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9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56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5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5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5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770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771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8352D-0701-43E0-A888-472287FD3B55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77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77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95BD9-18C3-490E-AB77-8D7D5BDD7E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2B37A48D-9957-4AFF-85F0-A9994C98238C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0F3DA193-5942-48C6-B8E3-D97D8B872809}" type="slidenum">
              <a:rPr lang="ru-RU" smtClean="0"/>
              <a:t>‹#›</a:t>
            </a:fld>
            <a:endParaRPr lang="ru-RU"/>
          </a:p>
        </p:txBody>
      </p:sp>
      <p:sp>
        <p:nvSpPr>
          <p:cNvPr id="1048581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8582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084" y="2132856"/>
            <a:ext cx="2871465" cy="877900"/>
          </a:xfrm>
          <a:prstGeom prst="rect">
            <a:avLst/>
          </a:prstGeom>
        </p:spPr>
      </p:pic>
      <p:sp>
        <p:nvSpPr>
          <p:cNvPr id="1048590" name="Прямоугольник 7"/>
          <p:cNvSpPr/>
          <p:nvPr/>
        </p:nvSpPr>
        <p:spPr>
          <a:xfrm>
            <a:off x="1043608" y="2132856"/>
            <a:ext cx="144016" cy="1440160"/>
          </a:xfrm>
          <a:prstGeom prst="rect">
            <a:avLst/>
          </a:prstGeom>
          <a:solidFill>
            <a:srgbClr val="00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1" name="Подзаголовок 2"/>
          <p:cNvSpPr txBox="1"/>
          <p:nvPr/>
        </p:nvSpPr>
        <p:spPr>
          <a:xfrm>
            <a:off x="1403648" y="3276430"/>
            <a:ext cx="3456384" cy="440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cap="all" dirty="0" smtClean="0">
                <a:solidFill>
                  <a:srgbClr val="008C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Новинки</a:t>
            </a:r>
            <a:endParaRPr lang="ru-RU" sz="2000" b="1" cap="all" dirty="0">
              <a:solidFill>
                <a:srgbClr val="008C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4859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162108" y="4509120"/>
            <a:ext cx="6858000" cy="1227141"/>
          </a:xfrm>
        </p:spPr>
        <p:txBody>
          <a:bodyPr>
            <a:normAutofit fontScale="60000" lnSpcReduction="20000"/>
          </a:bodyPr>
          <a:lstStyle/>
          <a:p>
            <a:r>
              <a:rPr lang="ru-RU" sz="2800" b="1" dirty="0" smtClean="0"/>
              <a:t>Серия магистральных сетчатых фильтров</a:t>
            </a:r>
          </a:p>
          <a:p>
            <a:r>
              <a:rPr lang="ru-RU" sz="2800" b="1" dirty="0"/>
              <a:t>Гейзер </a:t>
            </a:r>
            <a:r>
              <a:rPr lang="ru-RU" sz="2800" b="1" dirty="0" err="1" smtClean="0"/>
              <a:t>БасТИОН</a:t>
            </a:r>
            <a:endParaRPr lang="ru-RU" sz="2800" b="1" dirty="0" smtClean="0"/>
          </a:p>
          <a:p>
            <a:r>
              <a:rPr lang="ru" sz="2800" b="1" dirty="0" err="1" smtClean="0"/>
              <a:t>Июнь</a:t>
            </a:r>
            <a:r>
              <a:rPr lang="en-US" altLang="ru" sz="2800" b="1" dirty="0" err="1" smtClean="0"/>
              <a:t> 2025</a:t>
            </a:r>
            <a:endParaRPr lang="ru-RU" sz="2800" b="1" dirty="0" smtClean="0"/>
          </a:p>
          <a:p>
            <a:endParaRPr lang="ru-RU" sz="2800" b="1" dirty="0" smtClean="0"/>
          </a:p>
          <a:p>
            <a:endParaRPr lang="ru-RU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77" y="1387822"/>
            <a:ext cx="2657079" cy="4402649"/>
          </a:xfrm>
          <a:prstGeom prst="rect">
            <a:avLst/>
          </a:prstGeom>
        </p:spPr>
      </p:pic>
      <p:sp>
        <p:nvSpPr>
          <p:cNvPr id="1048596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597" name="TextBox 6"/>
          <p:cNvSpPr txBox="1"/>
          <p:nvPr/>
        </p:nvSpPr>
        <p:spPr>
          <a:xfrm>
            <a:off x="245552" y="402937"/>
            <a:ext cx="5262552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111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 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4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598" name="TextBox 9"/>
          <p:cNvSpPr txBox="1"/>
          <p:nvPr/>
        </p:nvSpPr>
        <p:spPr>
          <a:xfrm>
            <a:off x="891971" y="592068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55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599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00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4" name="Таблица 1189"/>
          <p:cNvGraphicFramePr>
            <a:graphicFrameLocks noGrp="1"/>
          </p:cNvGraphicFramePr>
          <p:nvPr/>
        </p:nvGraphicFramePr>
        <p:xfrm>
          <a:off x="4139952" y="1736268"/>
          <a:ext cx="4536504" cy="119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4136"/>
                <a:gridCol w="2211070"/>
                <a:gridCol w="110129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3266</a:t>
                      </a:r>
                      <a:r>
                        <a:rPr lang="en-US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 smtClean="0"/>
                        <a:t>Бастион  1</a:t>
                      </a:r>
                      <a:r>
                        <a:rPr lang="en-US" dirty="0" smtClean="0"/>
                        <a:t>1</a:t>
                      </a:r>
                      <a:r>
                        <a:rPr lang="ru-RU" dirty="0" smtClean="0"/>
                        <a:t>1 ½</a:t>
                      </a:r>
                      <a:r>
                        <a:rPr lang="en-US" dirty="0" smtClean="0"/>
                        <a:t>”</a:t>
                      </a:r>
                      <a:r>
                        <a:rPr lang="en-US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4 900 </a:t>
                      </a:r>
                      <a:r>
                        <a:rPr lang="ru" altLang="ru" dirty="0" smtClean="0"/>
                        <a:t>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3266</a:t>
                      </a:r>
                      <a:r>
                        <a:rPr lang="en-US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 smtClean="0"/>
                        <a:t>Бастион  1</a:t>
                      </a:r>
                      <a:r>
                        <a:rPr lang="en-US" dirty="0" smtClean="0"/>
                        <a:t>1</a:t>
                      </a:r>
                      <a:r>
                        <a:rPr lang="ru-RU" dirty="0" smtClean="0"/>
                        <a:t>1 </a:t>
                      </a:r>
                      <a:r>
                        <a:rPr lang="en-US" dirty="0" smtClean="0"/>
                        <a:t>¾”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5 190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56" name="Рисунок 1190"/>
          <p:cNvPicPr>
            <a:picLocks noChangeAspect="1"/>
          </p:cNvPicPr>
          <p:nvPr/>
        </p:nvPicPr>
        <p:blipFill rotWithShape="1">
          <a:blip r:embed="rId6" cstate="print"/>
          <a:srcRect l="35000" t="34095" r="36035" b="28831"/>
          <a:stretch>
            <a:fillRect/>
          </a:stretch>
        </p:blipFill>
        <p:spPr>
          <a:xfrm>
            <a:off x="4573018" y="3439887"/>
            <a:ext cx="2648607" cy="2260005"/>
          </a:xfrm>
          <a:prstGeom prst="rect">
            <a:avLst/>
          </a:prstGeom>
        </p:spPr>
      </p:pic>
      <p:sp>
        <p:nvSpPr>
          <p:cNvPr id="1048601" name="TextBox 20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</a:t>
            </a:r>
            <a:r>
              <a:rPr lang="ru-RU" dirty="0"/>
              <a:t>6</a:t>
            </a:r>
            <a:r>
              <a:rPr lang="ru-RU" dirty="0" smtClean="0"/>
              <a:t>0 мм</a:t>
            </a:r>
            <a:endParaRPr lang="ru-RU" dirty="0"/>
          </a:p>
        </p:txBody>
      </p:sp>
      <p:sp>
        <p:nvSpPr>
          <p:cNvPr id="1048602" name="TextBox 15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71" y="1655134"/>
            <a:ext cx="2100934" cy="4149080"/>
          </a:xfrm>
          <a:prstGeom prst="rect">
            <a:avLst/>
          </a:prstGeom>
        </p:spPr>
      </p:pic>
      <p:sp>
        <p:nvSpPr>
          <p:cNvPr id="1048606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07" name="TextBox 6"/>
          <p:cNvSpPr txBox="1"/>
          <p:nvPr/>
        </p:nvSpPr>
        <p:spPr>
          <a:xfrm>
            <a:off x="245552" y="402937"/>
            <a:ext cx="5819904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манометром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8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08" name="TextBox 4"/>
          <p:cNvSpPr txBox="1"/>
          <p:nvPr/>
        </p:nvSpPr>
        <p:spPr>
          <a:xfrm>
            <a:off x="4573018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</a:t>
            </a:r>
            <a:r>
              <a:rPr lang="en-US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   </a:t>
            </a:r>
            <a:r>
              <a:rPr lang="ru-RU" dirty="0" smtClean="0"/>
              <a:t>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  <p:sp>
        <p:nvSpPr>
          <p:cNvPr id="1048609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59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10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11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5" name="Таблица 1189"/>
          <p:cNvGraphicFramePr>
            <a:graphicFrameLocks noGrp="1"/>
          </p:cNvGraphicFramePr>
          <p:nvPr/>
        </p:nvGraphicFramePr>
        <p:xfrm>
          <a:off x="3851920" y="1736268"/>
          <a:ext cx="4824536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25725"/>
                <a:gridCol w="2469028"/>
                <a:gridCol w="122978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112</a:t>
                      </a:r>
                      <a:r>
                        <a:rPr lang="en-US" dirty="0" smtClean="0"/>
                        <a:t> ½”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5 490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 smtClean="0"/>
                        <a:t>Бастион  112</a:t>
                      </a:r>
                      <a:r>
                        <a:rPr lang="en-US" dirty="0" smtClean="0"/>
                        <a:t> ¾”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5 840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60" name="Рисунок 1190"/>
          <p:cNvPicPr>
            <a:picLocks noChangeAspect="1"/>
          </p:cNvPicPr>
          <p:nvPr/>
        </p:nvPicPr>
        <p:blipFill rotWithShape="1">
          <a:blip r:embed="rId6" cstate="print"/>
          <a:srcRect l="35000" t="34095" r="36035" b="28831"/>
          <a:stretch>
            <a:fillRect/>
          </a:stretch>
        </p:blipFill>
        <p:spPr>
          <a:xfrm>
            <a:off x="4573018" y="3439887"/>
            <a:ext cx="2648607" cy="2260005"/>
          </a:xfrm>
          <a:prstGeom prst="rect">
            <a:avLst/>
          </a:prstGeom>
        </p:spPr>
      </p:pic>
      <p:sp>
        <p:nvSpPr>
          <p:cNvPr id="1048612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</a:t>
            </a:r>
            <a:r>
              <a:rPr lang="ru-RU" dirty="0"/>
              <a:t>6</a:t>
            </a:r>
            <a:r>
              <a:rPr lang="ru-RU" dirty="0" smtClean="0"/>
              <a:t>0 мм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71" y="1655134"/>
            <a:ext cx="2100934" cy="4149080"/>
          </a:xfrm>
          <a:prstGeom prst="rect">
            <a:avLst/>
          </a:prstGeom>
        </p:spPr>
      </p:pic>
      <p:sp>
        <p:nvSpPr>
          <p:cNvPr id="1048616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17" name="TextBox 6"/>
          <p:cNvSpPr txBox="1"/>
          <p:nvPr/>
        </p:nvSpPr>
        <p:spPr>
          <a:xfrm>
            <a:off x="245552" y="402937"/>
            <a:ext cx="5819904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манометром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62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18" name="TextBox 4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  <p:sp>
        <p:nvSpPr>
          <p:cNvPr id="1048619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63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20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21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6" name="Таблица 1189"/>
          <p:cNvGraphicFramePr>
            <a:graphicFrameLocks noGrp="1"/>
          </p:cNvGraphicFramePr>
          <p:nvPr/>
        </p:nvGraphicFramePr>
        <p:xfrm>
          <a:off x="3851920" y="1736268"/>
          <a:ext cx="4824536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2166"/>
                <a:gridCol w="2377951"/>
                <a:gridCol w="11844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7508165233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½</a:t>
                      </a:r>
                      <a:r>
                        <a:rPr lang="en-US" dirty="0" smtClean="0"/>
                        <a:t>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4 140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64" name="Рисунок 1190"/>
          <p:cNvPicPr>
            <a:picLocks noChangeAspect="1"/>
          </p:cNvPicPr>
          <p:nvPr/>
        </p:nvPicPr>
        <p:blipFill rotWithShape="1">
          <a:blip r:embed="rId6" cstate="print"/>
          <a:srcRect l="35000" t="34095" r="36035" b="28831"/>
          <a:stretch>
            <a:fillRect/>
          </a:stretch>
        </p:blipFill>
        <p:spPr>
          <a:xfrm>
            <a:off x="4573018" y="3439887"/>
            <a:ext cx="2648607" cy="2260005"/>
          </a:xfrm>
          <a:prstGeom prst="rect">
            <a:avLst/>
          </a:prstGeom>
        </p:spPr>
      </p:pic>
      <p:sp>
        <p:nvSpPr>
          <p:cNvPr id="1048622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53 мм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553" y="1141082"/>
            <a:ext cx="2909952" cy="4870341"/>
          </a:xfrm>
          <a:prstGeom prst="rect">
            <a:avLst/>
          </a:prstGeom>
        </p:spPr>
      </p:pic>
      <p:sp>
        <p:nvSpPr>
          <p:cNvPr id="1048626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27" name="TextBox 6"/>
          <p:cNvSpPr txBox="1"/>
          <p:nvPr/>
        </p:nvSpPr>
        <p:spPr>
          <a:xfrm>
            <a:off x="245552" y="402937"/>
            <a:ext cx="5819904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манометром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66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28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67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1852380" y="4096569"/>
            <a:ext cx="819150" cy="1834304"/>
          </a:xfrm>
          <a:prstGeom prst="rect">
            <a:avLst/>
          </a:prstGeom>
        </p:spPr>
      </p:pic>
      <p:sp>
        <p:nvSpPr>
          <p:cNvPr id="1048629" name="TextBox 10"/>
          <p:cNvSpPr txBox="1"/>
          <p:nvPr/>
        </p:nvSpPr>
        <p:spPr>
          <a:xfrm>
            <a:off x="1821601" y="4836790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30" name="TextBox 163"/>
          <p:cNvSpPr txBox="1"/>
          <p:nvPr/>
        </p:nvSpPr>
        <p:spPr>
          <a:xfrm>
            <a:off x="1875632" y="581023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7" name="Таблица 1189"/>
          <p:cNvGraphicFramePr>
            <a:graphicFrameLocks noGrp="1"/>
          </p:cNvGraphicFramePr>
          <p:nvPr/>
        </p:nvGraphicFramePr>
        <p:xfrm>
          <a:off x="3923928" y="1736268"/>
          <a:ext cx="4752528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8923"/>
                <a:gridCol w="2432177"/>
                <a:gridCol w="12114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</a:t>
                      </a:r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7508095233 ¾</a:t>
                      </a:r>
                      <a:r>
                        <a:rPr lang="en-US" dirty="0" smtClean="0"/>
                        <a:t>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8 400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31" name="TextBox 14"/>
          <p:cNvSpPr txBox="1"/>
          <p:nvPr/>
        </p:nvSpPr>
        <p:spPr>
          <a:xfrm>
            <a:off x="1821601" y="3670027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</a:t>
            </a:r>
            <a:r>
              <a:rPr lang="ru-RU" dirty="0"/>
              <a:t>6</a:t>
            </a:r>
            <a:r>
              <a:rPr lang="ru-RU" dirty="0" smtClean="0"/>
              <a:t>0 мм</a:t>
            </a:r>
            <a:endParaRPr lang="ru-RU" dirty="0"/>
          </a:p>
        </p:txBody>
      </p:sp>
      <p:sp>
        <p:nvSpPr>
          <p:cNvPr id="1048632" name="Прямоугольник 5"/>
          <p:cNvSpPr/>
          <p:nvPr/>
        </p:nvSpPr>
        <p:spPr>
          <a:xfrm>
            <a:off x="2671530" y="4096569"/>
            <a:ext cx="638425" cy="17574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33" name="Выгнутая вниз стрелка 7"/>
          <p:cNvSpPr/>
          <p:nvPr/>
        </p:nvSpPr>
        <p:spPr>
          <a:xfrm>
            <a:off x="245552" y="3293796"/>
            <a:ext cx="542122" cy="29891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34" name="Выгнутая вверх стрелка 11"/>
          <p:cNvSpPr/>
          <p:nvPr/>
        </p:nvSpPr>
        <p:spPr>
          <a:xfrm>
            <a:off x="245552" y="2636912"/>
            <a:ext cx="542122" cy="360040"/>
          </a:xfrm>
          <a:prstGeom prst="curved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635" name="TextBox 16"/>
          <p:cNvSpPr txBox="1"/>
          <p:nvPr/>
        </p:nvSpPr>
        <p:spPr>
          <a:xfrm>
            <a:off x="4049467" y="3276164"/>
            <a:ext cx="4554981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Специальный узел крепления корпуса позволяет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его вращать, для удобного размещения фильтра в труднодоступных местах</a:t>
            </a:r>
          </a:p>
        </p:txBody>
      </p:sp>
      <p:sp>
        <p:nvSpPr>
          <p:cNvPr id="1048636" name="TextBox 17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2" y="1726376"/>
            <a:ext cx="2432043" cy="3930574"/>
          </a:xfrm>
          <a:prstGeom prst="rect">
            <a:avLst/>
          </a:prstGeom>
        </p:spPr>
      </p:pic>
      <p:sp>
        <p:nvSpPr>
          <p:cNvPr id="1048640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41" name="TextBox 6"/>
          <p:cNvSpPr txBox="1"/>
          <p:nvPr/>
        </p:nvSpPr>
        <p:spPr>
          <a:xfrm>
            <a:off x="159527" y="125032"/>
            <a:ext cx="5819904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регулятором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давления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6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42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70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43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44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8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482250"/>
                <a:gridCol w="10801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7508155233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 ½</a:t>
                      </a:r>
                      <a:r>
                        <a:rPr lang="en-US" dirty="0" smtClean="0"/>
                        <a:t>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7 640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45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52,5 мм</a:t>
            </a:r>
            <a:endParaRPr lang="ru-RU" dirty="0"/>
          </a:p>
        </p:txBody>
      </p:sp>
      <p:sp>
        <p:nvSpPr>
          <p:cNvPr id="1048646" name="Прямоугольник 15"/>
          <p:cNvSpPr/>
          <p:nvPr/>
        </p:nvSpPr>
        <p:spPr>
          <a:xfrm>
            <a:off x="356621" y="4501450"/>
            <a:ext cx="725214" cy="989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47" name="TextBox 16"/>
          <p:cNvSpPr txBox="1"/>
          <p:nvPr/>
        </p:nvSpPr>
        <p:spPr>
          <a:xfrm>
            <a:off x="4049467" y="3276164"/>
            <a:ext cx="4554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Регулятор давления позволяет поддерживать заданное вручную выходное давление от 2 до 6 атм.</a:t>
            </a:r>
          </a:p>
        </p:txBody>
      </p:sp>
      <p:sp>
        <p:nvSpPr>
          <p:cNvPr id="1048648" name="TextBox 17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58" y="1539779"/>
            <a:ext cx="2373082" cy="4437112"/>
          </a:xfrm>
          <a:prstGeom prst="rect">
            <a:avLst/>
          </a:prstGeom>
        </p:spPr>
      </p:pic>
      <p:sp>
        <p:nvSpPr>
          <p:cNvPr id="1048652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2097172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53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73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54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55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09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377951"/>
                <a:gridCol w="11844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7508205233</a:t>
                      </a:r>
                      <a:r>
                        <a:rPr lang="en-US" dirty="0" smtClean="0"/>
                        <a:t> ¾”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10 800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56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60 мм</a:t>
            </a:r>
            <a:endParaRPr lang="ru-RU" dirty="0"/>
          </a:p>
        </p:txBody>
      </p:sp>
      <p:sp>
        <p:nvSpPr>
          <p:cNvPr id="1048657" name="Прямоугольник 15"/>
          <p:cNvSpPr/>
          <p:nvPr/>
        </p:nvSpPr>
        <p:spPr>
          <a:xfrm>
            <a:off x="337773" y="3664387"/>
            <a:ext cx="725214" cy="989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58" name="TextBox 17"/>
          <p:cNvSpPr txBox="1"/>
          <p:nvPr/>
        </p:nvSpPr>
        <p:spPr>
          <a:xfrm>
            <a:off x="245552" y="402937"/>
            <a:ext cx="5819904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 защитой от гидроударов</a:t>
            </a:r>
            <a:endParaRPr lang="ru-RU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59" name="TextBox 18"/>
          <p:cNvSpPr txBox="1"/>
          <p:nvPr/>
        </p:nvSpPr>
        <p:spPr>
          <a:xfrm>
            <a:off x="4049467" y="3276164"/>
            <a:ext cx="4554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Компенсатор давления гасит гидроудары и защищает фильтр от разрушения при отрицательных температурах</a:t>
            </a:r>
          </a:p>
        </p:txBody>
      </p:sp>
      <p:sp>
        <p:nvSpPr>
          <p:cNvPr id="1048660" name="TextBox 16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4" y="1477149"/>
            <a:ext cx="2328107" cy="4613692"/>
          </a:xfrm>
          <a:prstGeom prst="rect">
            <a:avLst/>
          </a:prstGeom>
        </p:spPr>
      </p:pic>
      <p:sp>
        <p:nvSpPr>
          <p:cNvPr id="1048664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65" name="TextBox 6"/>
          <p:cNvSpPr txBox="1"/>
          <p:nvPr/>
        </p:nvSpPr>
        <p:spPr>
          <a:xfrm>
            <a:off x="103851" y="187493"/>
            <a:ext cx="6261816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обратной 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промывкой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и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манометром 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75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66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76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67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68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 smtClean="0"/>
              <a:t>3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0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482250"/>
                <a:gridCol w="10801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7508075233</a:t>
                      </a:r>
                      <a:r>
                        <a:rPr lang="en-US" dirty="0" smtClean="0"/>
                        <a:t>  </a:t>
                      </a:r>
                      <a:r>
                        <a:rPr lang="ru-RU" dirty="0" smtClean="0"/>
                        <a:t>½</a:t>
                      </a:r>
                      <a:r>
                        <a:rPr lang="en-US" dirty="0" smtClean="0"/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11 290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669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65 мм</a:t>
            </a:r>
            <a:endParaRPr lang="ru-RU" dirty="0"/>
          </a:p>
        </p:txBody>
      </p:sp>
      <p:sp>
        <p:nvSpPr>
          <p:cNvPr id="1048670" name="TextBox 16"/>
          <p:cNvSpPr txBox="1"/>
          <p:nvPr/>
        </p:nvSpPr>
        <p:spPr>
          <a:xfrm>
            <a:off x="4049467" y="3276164"/>
            <a:ext cx="4554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Система обратной промывки позволяет очищать сменный фильтрующий модуль входным потоком воды</a:t>
            </a:r>
            <a:endParaRPr lang="ru-RU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71" name="TextBox 15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76" name="TextBox 6"/>
          <p:cNvSpPr txBox="1"/>
          <p:nvPr/>
        </p:nvSpPr>
        <p:spPr>
          <a:xfrm>
            <a:off x="245552" y="402937"/>
            <a:ext cx="5262552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121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 для 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77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77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78" name="Рисунок 11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552" y="1139344"/>
            <a:ext cx="2664220" cy="4699048"/>
          </a:xfrm>
          <a:prstGeom prst="rect">
            <a:avLst/>
          </a:prstGeom>
        </p:spPr>
      </p:pic>
      <p:pic>
        <p:nvPicPr>
          <p:cNvPr id="2097179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78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79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80 С</a:t>
            </a:r>
            <a:endParaRPr lang="ru-RU" sz="1200" dirty="0"/>
          </a:p>
        </p:txBody>
      </p:sp>
      <p:graphicFrame>
        <p:nvGraphicFramePr>
          <p:cNvPr id="4194311" name="Таблица 1189"/>
          <p:cNvGraphicFramePr>
            <a:graphicFrameLocks noGrp="1"/>
          </p:cNvGraphicFramePr>
          <p:nvPr/>
        </p:nvGraphicFramePr>
        <p:xfrm>
          <a:off x="4579474" y="1736268"/>
          <a:ext cx="4096982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72646"/>
                <a:gridCol w="1980008"/>
                <a:gridCol w="10443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3266</a:t>
                      </a:r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121 ½“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6 149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 smtClean="0"/>
                        <a:t>Бастион  121 </a:t>
                      </a:r>
                      <a:r>
                        <a:rPr lang="en-US" dirty="0" smtClean="0"/>
                        <a:t>¾”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6 440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80" name="Рисунок 1190"/>
          <p:cNvPicPr>
            <a:picLocks noChangeAspect="1"/>
          </p:cNvPicPr>
          <p:nvPr/>
        </p:nvPicPr>
        <p:blipFill rotWithShape="1">
          <a:blip r:embed="rId6" cstate="print"/>
          <a:srcRect l="35000" t="34095" r="36035" b="28831"/>
          <a:stretch>
            <a:fillRect/>
          </a:stretch>
        </p:blipFill>
        <p:spPr>
          <a:xfrm>
            <a:off x="4573018" y="3439887"/>
            <a:ext cx="2648607" cy="2260005"/>
          </a:xfrm>
          <a:prstGeom prst="rect">
            <a:avLst/>
          </a:prstGeom>
        </p:spPr>
      </p:pic>
      <p:sp>
        <p:nvSpPr>
          <p:cNvPr id="1048680" name="TextBox 168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</a:t>
            </a:r>
            <a:r>
              <a:rPr lang="ru-RU" dirty="0"/>
              <a:t>6</a:t>
            </a:r>
            <a:r>
              <a:rPr lang="ru-RU" dirty="0" smtClean="0"/>
              <a:t>0 мм</a:t>
            </a:r>
            <a:endParaRPr lang="ru-RU" dirty="0"/>
          </a:p>
        </p:txBody>
      </p:sp>
      <p:sp>
        <p:nvSpPr>
          <p:cNvPr id="1048681" name="TextBox 13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12" y="1594623"/>
            <a:ext cx="2177319" cy="4382268"/>
          </a:xfrm>
          <a:prstGeom prst="rect">
            <a:avLst/>
          </a:prstGeom>
        </p:spPr>
      </p:pic>
      <p:sp>
        <p:nvSpPr>
          <p:cNvPr id="1048685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86" name="TextBox 6"/>
          <p:cNvSpPr txBox="1"/>
          <p:nvPr/>
        </p:nvSpPr>
        <p:spPr>
          <a:xfrm>
            <a:off x="245552" y="402937"/>
            <a:ext cx="5819904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манометром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82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87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83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88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89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/>
              <a:t>8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2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377951"/>
                <a:gridCol w="11844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122 ½</a:t>
                      </a:r>
                      <a:r>
                        <a:rPr lang="en-US" dirty="0" smtClean="0"/>
                        <a:t>”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7 700</a:t>
                      </a:r>
                      <a:r>
                        <a:rPr lang="en-US" dirty="0" smtClean="0"/>
                        <a:t>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 smtClean="0"/>
                        <a:t>Бастион  1</a:t>
                      </a:r>
                      <a:r>
                        <a:rPr lang="en-US" dirty="0" smtClean="0"/>
                        <a:t>22 ¾”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7 990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84" name="Рисунок 1190"/>
          <p:cNvPicPr>
            <a:picLocks noChangeAspect="1"/>
          </p:cNvPicPr>
          <p:nvPr/>
        </p:nvPicPr>
        <p:blipFill rotWithShape="1">
          <a:blip r:embed="rId6" cstate="print"/>
          <a:srcRect l="35000" t="34095" r="36035" b="28831"/>
          <a:stretch>
            <a:fillRect/>
          </a:stretch>
        </p:blipFill>
        <p:spPr>
          <a:xfrm>
            <a:off x="4573018" y="3439887"/>
            <a:ext cx="2648607" cy="2260005"/>
          </a:xfrm>
          <a:prstGeom prst="rect">
            <a:avLst/>
          </a:prstGeom>
        </p:spPr>
      </p:pic>
      <p:sp>
        <p:nvSpPr>
          <p:cNvPr id="1048690" name="TextBox 13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</a:t>
            </a:r>
            <a:r>
              <a:rPr lang="ru-RU" dirty="0"/>
              <a:t>6</a:t>
            </a:r>
            <a:r>
              <a:rPr lang="ru-RU" dirty="0" smtClean="0"/>
              <a:t>0 мм</a:t>
            </a:r>
            <a:endParaRPr lang="ru-RU" dirty="0"/>
          </a:p>
        </p:txBody>
      </p:sp>
      <p:sp>
        <p:nvSpPr>
          <p:cNvPr id="1048691" name="TextBox 16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5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12" y="1594623"/>
            <a:ext cx="2177319" cy="4382268"/>
          </a:xfrm>
          <a:prstGeom prst="rect">
            <a:avLst/>
          </a:prstGeom>
        </p:spPr>
      </p:pic>
      <p:sp>
        <p:nvSpPr>
          <p:cNvPr id="1048695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696" name="TextBox 6"/>
          <p:cNvSpPr txBox="1"/>
          <p:nvPr/>
        </p:nvSpPr>
        <p:spPr>
          <a:xfrm>
            <a:off x="245552" y="402937"/>
            <a:ext cx="5819904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манометром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86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697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87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250329" y="3942450"/>
            <a:ext cx="819150" cy="1834304"/>
          </a:xfrm>
          <a:prstGeom prst="rect">
            <a:avLst/>
          </a:prstGeom>
        </p:spPr>
      </p:pic>
      <p:sp>
        <p:nvSpPr>
          <p:cNvPr id="1048698" name="TextBox 10"/>
          <p:cNvSpPr txBox="1"/>
          <p:nvPr/>
        </p:nvSpPr>
        <p:spPr>
          <a:xfrm>
            <a:off x="2312366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699" name="TextBox 163"/>
          <p:cNvSpPr txBox="1"/>
          <p:nvPr/>
        </p:nvSpPr>
        <p:spPr>
          <a:xfrm>
            <a:off x="2291323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/>
              <a:t>8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3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377951"/>
                <a:gridCol w="11844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7508165201</a:t>
                      </a:r>
                      <a:r>
                        <a:rPr lang="en-US" dirty="0" smtClean="0"/>
                        <a:t> ½”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5 900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97188" name="Рисунок 1190"/>
          <p:cNvPicPr>
            <a:picLocks noChangeAspect="1"/>
          </p:cNvPicPr>
          <p:nvPr/>
        </p:nvPicPr>
        <p:blipFill rotWithShape="1">
          <a:blip r:embed="rId6" cstate="print"/>
          <a:srcRect l="35000" t="34095" r="36035" b="28831"/>
          <a:stretch>
            <a:fillRect/>
          </a:stretch>
        </p:blipFill>
        <p:spPr>
          <a:xfrm>
            <a:off x="4573018" y="3439887"/>
            <a:ext cx="2648607" cy="2260005"/>
          </a:xfrm>
          <a:prstGeom prst="rect">
            <a:avLst/>
          </a:prstGeom>
        </p:spPr>
      </p:pic>
      <p:sp>
        <p:nvSpPr>
          <p:cNvPr id="1048700" name="TextBox 13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53 мм</a:t>
            </a:r>
            <a:endParaRPr lang="ru-RU" dirty="0"/>
          </a:p>
        </p:txBody>
      </p:sp>
      <p:sp>
        <p:nvSpPr>
          <p:cNvPr id="1048701" name="TextBox 14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92" y="1386917"/>
            <a:ext cx="2533039" cy="4530135"/>
          </a:xfrm>
          <a:prstGeom prst="rect">
            <a:avLst/>
          </a:prstGeom>
        </p:spPr>
      </p:pic>
      <p:sp>
        <p:nvSpPr>
          <p:cNvPr id="1048705" name="Прямоугольник 3"/>
          <p:cNvSpPr/>
          <p:nvPr/>
        </p:nvSpPr>
        <p:spPr>
          <a:xfrm>
            <a:off x="262029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706" name="TextBox 6"/>
          <p:cNvSpPr txBox="1"/>
          <p:nvPr/>
        </p:nvSpPr>
        <p:spPr>
          <a:xfrm>
            <a:off x="245552" y="402937"/>
            <a:ext cx="5819904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манометром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и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90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707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91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1852380" y="4096569"/>
            <a:ext cx="819150" cy="1834304"/>
          </a:xfrm>
          <a:prstGeom prst="rect">
            <a:avLst/>
          </a:prstGeom>
        </p:spPr>
      </p:pic>
      <p:sp>
        <p:nvSpPr>
          <p:cNvPr id="1048708" name="TextBox 10"/>
          <p:cNvSpPr txBox="1"/>
          <p:nvPr/>
        </p:nvSpPr>
        <p:spPr>
          <a:xfrm>
            <a:off x="1821601" y="4836790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709" name="TextBox 163"/>
          <p:cNvSpPr txBox="1"/>
          <p:nvPr/>
        </p:nvSpPr>
        <p:spPr>
          <a:xfrm>
            <a:off x="1875632" y="581023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en-US" sz="1200" dirty="0"/>
              <a:t>8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4" name="Таблица 1189"/>
          <p:cNvGraphicFramePr>
            <a:graphicFrameLocks noGrp="1"/>
          </p:cNvGraphicFramePr>
          <p:nvPr/>
        </p:nvGraphicFramePr>
        <p:xfrm>
          <a:off x="3923928" y="1736268"/>
          <a:ext cx="4752528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8923"/>
                <a:gridCol w="2432177"/>
                <a:gridCol w="12114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3267</a:t>
                      </a:r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75080952</a:t>
                      </a:r>
                      <a:r>
                        <a:rPr lang="en-US" dirty="0" smtClean="0"/>
                        <a:t>01</a:t>
                      </a:r>
                      <a:r>
                        <a:rPr lang="ru-RU" dirty="0" smtClean="0"/>
                        <a:t> ¾</a:t>
                      </a:r>
                      <a:r>
                        <a:rPr lang="en-US" dirty="0" smtClean="0"/>
                        <a:t>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/>
                        <a:t>10800</a:t>
                      </a:r>
                      <a:r>
                        <a:rPr lang="ru" altLang="ru" dirty="0"/>
                        <a:t>р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10" name="TextBox 14"/>
          <p:cNvSpPr txBox="1"/>
          <p:nvPr/>
        </p:nvSpPr>
        <p:spPr>
          <a:xfrm>
            <a:off x="1884199" y="3727237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</a:t>
            </a:r>
            <a:r>
              <a:rPr lang="ru-RU" dirty="0"/>
              <a:t>6</a:t>
            </a:r>
            <a:r>
              <a:rPr lang="ru-RU" dirty="0" smtClean="0"/>
              <a:t>0 мм</a:t>
            </a:r>
            <a:endParaRPr lang="ru-RU" dirty="0"/>
          </a:p>
        </p:txBody>
      </p:sp>
      <p:sp>
        <p:nvSpPr>
          <p:cNvPr id="1048711" name="Прямоугольник 5"/>
          <p:cNvSpPr/>
          <p:nvPr/>
        </p:nvSpPr>
        <p:spPr>
          <a:xfrm>
            <a:off x="2671530" y="4096569"/>
            <a:ext cx="638425" cy="17574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712" name="Выгнутая вниз стрелка 7"/>
          <p:cNvSpPr/>
          <p:nvPr/>
        </p:nvSpPr>
        <p:spPr>
          <a:xfrm>
            <a:off x="245552" y="3293796"/>
            <a:ext cx="542122" cy="29891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13" name="Выгнутая вверх стрелка 11"/>
          <p:cNvSpPr/>
          <p:nvPr/>
        </p:nvSpPr>
        <p:spPr>
          <a:xfrm>
            <a:off x="245552" y="2636912"/>
            <a:ext cx="542122" cy="360040"/>
          </a:xfrm>
          <a:prstGeom prst="curvedDown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48714" name="TextBox 17"/>
          <p:cNvSpPr txBox="1"/>
          <p:nvPr/>
        </p:nvSpPr>
        <p:spPr>
          <a:xfrm>
            <a:off x="4049467" y="3276164"/>
            <a:ext cx="4554981" cy="1310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Специальный узел крепления корпуса позволяет</a:t>
            </a:r>
            <a:r>
              <a:rPr lang="en-US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его вращать, для удобного размещения фильтра в труднодоступных местах</a:t>
            </a:r>
          </a:p>
        </p:txBody>
      </p:sp>
      <p:sp>
        <p:nvSpPr>
          <p:cNvPr id="1048715" name="TextBox 16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2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33" y="2261611"/>
            <a:ext cx="2272829" cy="3630085"/>
          </a:xfrm>
          <a:prstGeom prst="rect">
            <a:avLst/>
          </a:prstGeom>
        </p:spPr>
      </p:pic>
      <p:sp>
        <p:nvSpPr>
          <p:cNvPr id="1048719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720" name="TextBox 6"/>
          <p:cNvSpPr txBox="1"/>
          <p:nvPr/>
        </p:nvSpPr>
        <p:spPr>
          <a:xfrm>
            <a:off x="9068" y="207047"/>
            <a:ext cx="6056387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регулятором  давления</a:t>
            </a:r>
            <a:endParaRPr lang="ru-RU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smtClean="0">
                <a:solidFill>
                  <a:srgbClr val="00B050"/>
                </a:solidFill>
                <a:latin typeface="Arial" pitchFamily="34" charset="0"/>
              </a:rPr>
              <a:t>для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93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721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94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013433" y="4004087"/>
            <a:ext cx="819150" cy="1834304"/>
          </a:xfrm>
          <a:prstGeom prst="rect">
            <a:avLst/>
          </a:prstGeom>
        </p:spPr>
      </p:pic>
      <p:sp>
        <p:nvSpPr>
          <p:cNvPr id="1048722" name="TextBox 10"/>
          <p:cNvSpPr txBox="1"/>
          <p:nvPr/>
        </p:nvSpPr>
        <p:spPr>
          <a:xfrm>
            <a:off x="2136911" y="4719425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723" name="TextBox 163"/>
          <p:cNvSpPr txBox="1"/>
          <p:nvPr/>
        </p:nvSpPr>
        <p:spPr>
          <a:xfrm>
            <a:off x="2117331" y="5699892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</a:t>
            </a:r>
            <a:r>
              <a:rPr lang="ru-RU" sz="1200" dirty="0"/>
              <a:t>8</a:t>
            </a:r>
            <a:r>
              <a:rPr lang="ru-RU" sz="1200" dirty="0" smtClean="0"/>
              <a:t>0 С</a:t>
            </a:r>
            <a:endParaRPr lang="ru-RU" sz="1200" dirty="0"/>
          </a:p>
        </p:txBody>
      </p:sp>
      <p:graphicFrame>
        <p:nvGraphicFramePr>
          <p:cNvPr id="4194315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410242"/>
                <a:gridCol w="115212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</a:t>
                      </a:r>
                      <a:r>
                        <a:rPr lang="en-US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7508155201</a:t>
                      </a:r>
                      <a:r>
                        <a:rPr lang="en-US" dirty="0" smtClean="0"/>
                        <a:t>  ½”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9 340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24" name="TextBox 14"/>
          <p:cNvSpPr txBox="1"/>
          <p:nvPr/>
        </p:nvSpPr>
        <p:spPr>
          <a:xfrm>
            <a:off x="2261955" y="3505953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52,5 мм</a:t>
            </a:r>
            <a:endParaRPr lang="ru-RU" dirty="0"/>
          </a:p>
        </p:txBody>
      </p:sp>
      <p:sp>
        <p:nvSpPr>
          <p:cNvPr id="1048725" name="Прямоугольник 15"/>
          <p:cNvSpPr/>
          <p:nvPr/>
        </p:nvSpPr>
        <p:spPr>
          <a:xfrm>
            <a:off x="296332" y="4857923"/>
            <a:ext cx="648913" cy="1118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726" name="TextBox 16"/>
          <p:cNvSpPr txBox="1"/>
          <p:nvPr/>
        </p:nvSpPr>
        <p:spPr>
          <a:xfrm>
            <a:off x="4049467" y="3276164"/>
            <a:ext cx="4554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Регулятор давления позволяет поддерживать заданное вручную выходное давление от 2 до 6 атм.</a:t>
            </a:r>
          </a:p>
        </p:txBody>
      </p:sp>
      <p:sp>
        <p:nvSpPr>
          <p:cNvPr id="1048727" name="TextBox 17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5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36" y="1486296"/>
            <a:ext cx="2715588" cy="4581128"/>
          </a:xfrm>
          <a:prstGeom prst="rect">
            <a:avLst/>
          </a:prstGeom>
        </p:spPr>
      </p:pic>
      <p:sp>
        <p:nvSpPr>
          <p:cNvPr id="1048731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732" name="TextBox 6"/>
          <p:cNvSpPr txBox="1"/>
          <p:nvPr/>
        </p:nvSpPr>
        <p:spPr>
          <a:xfrm>
            <a:off x="245552" y="402937"/>
            <a:ext cx="5819904" cy="1158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c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 защитой от гидроударов</a:t>
            </a:r>
            <a:endParaRPr lang="ru-RU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96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733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197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312366" y="4157108"/>
            <a:ext cx="819150" cy="1834304"/>
          </a:xfrm>
          <a:prstGeom prst="rect">
            <a:avLst/>
          </a:prstGeom>
        </p:spPr>
      </p:pic>
      <p:sp>
        <p:nvSpPr>
          <p:cNvPr id="1048734" name="TextBox 10"/>
          <p:cNvSpPr txBox="1"/>
          <p:nvPr/>
        </p:nvSpPr>
        <p:spPr>
          <a:xfrm>
            <a:off x="2312366" y="4869054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735" name="TextBox 163"/>
          <p:cNvSpPr txBox="1"/>
          <p:nvPr/>
        </p:nvSpPr>
        <p:spPr>
          <a:xfrm>
            <a:off x="2291323" y="5838391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80 С</a:t>
            </a:r>
            <a:endParaRPr lang="ru-RU" sz="1200" dirty="0"/>
          </a:p>
        </p:txBody>
      </p:sp>
      <p:graphicFrame>
        <p:nvGraphicFramePr>
          <p:cNvPr id="4194316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377951"/>
                <a:gridCol w="11844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7508205201</a:t>
                      </a:r>
                      <a:r>
                        <a:rPr lang="en-US" dirty="0" smtClean="0"/>
                        <a:t> ¾”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12 990 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36" name="TextBox 14"/>
          <p:cNvSpPr txBox="1"/>
          <p:nvPr/>
        </p:nvSpPr>
        <p:spPr>
          <a:xfrm>
            <a:off x="2281534" y="3787776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60 мм</a:t>
            </a:r>
            <a:endParaRPr lang="ru-RU" dirty="0"/>
          </a:p>
        </p:txBody>
      </p:sp>
      <p:sp>
        <p:nvSpPr>
          <p:cNvPr id="1048737" name="Прямоугольник 15"/>
          <p:cNvSpPr/>
          <p:nvPr/>
        </p:nvSpPr>
        <p:spPr>
          <a:xfrm>
            <a:off x="187336" y="3592884"/>
            <a:ext cx="725214" cy="1128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738" name="TextBox 16"/>
          <p:cNvSpPr txBox="1"/>
          <p:nvPr/>
        </p:nvSpPr>
        <p:spPr>
          <a:xfrm>
            <a:off x="4049467" y="3276164"/>
            <a:ext cx="4554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Компенсатор давления гасит гидроудары и защищает фильтр от разрушения при отрицательных температурах</a:t>
            </a:r>
          </a:p>
        </p:txBody>
      </p:sp>
      <p:sp>
        <p:nvSpPr>
          <p:cNvPr id="1048739" name="TextBox 17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43" y="1156910"/>
            <a:ext cx="2005833" cy="4843630"/>
          </a:xfrm>
          <a:prstGeom prst="rect">
            <a:avLst/>
          </a:prstGeom>
        </p:spPr>
      </p:pic>
      <p:sp>
        <p:nvSpPr>
          <p:cNvPr id="1048743" name="Прямоугольник 3"/>
          <p:cNvSpPr/>
          <p:nvPr/>
        </p:nvSpPr>
        <p:spPr>
          <a:xfrm>
            <a:off x="337773" y="1387822"/>
            <a:ext cx="89246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   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48744" name="TextBox 6"/>
          <p:cNvSpPr txBox="1"/>
          <p:nvPr/>
        </p:nvSpPr>
        <p:spPr>
          <a:xfrm>
            <a:off x="-1" y="356770"/>
            <a:ext cx="6326957" cy="80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Гейзер Бастион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c </a:t>
            </a:r>
            <a:r>
              <a:rPr lang="ru-RU" sz="2400" b="1" dirty="0">
                <a:solidFill>
                  <a:srgbClr val="00B050"/>
                </a:solidFill>
                <a:latin typeface="Arial" pitchFamily="34" charset="0"/>
              </a:rPr>
              <a:t>двумя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манометрами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</a:rPr>
              <a:t>для холодной и горячей воды</a:t>
            </a: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9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456" y="116632"/>
            <a:ext cx="2871465" cy="877900"/>
          </a:xfrm>
          <a:prstGeom prst="rect">
            <a:avLst/>
          </a:prstGeom>
        </p:spPr>
      </p:pic>
      <p:sp>
        <p:nvSpPr>
          <p:cNvPr id="1048745" name="TextBox 9"/>
          <p:cNvSpPr txBox="1"/>
          <p:nvPr/>
        </p:nvSpPr>
        <p:spPr>
          <a:xfrm>
            <a:off x="1043608" y="6203834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Пористость  90 мкм</a:t>
            </a:r>
            <a:endParaRPr lang="ru-RU" dirty="0"/>
          </a:p>
        </p:txBody>
      </p:sp>
      <p:pic>
        <p:nvPicPr>
          <p:cNvPr id="2097200" name="Рисунок 1186"/>
          <p:cNvPicPr>
            <a:picLocks noChangeAspect="1"/>
          </p:cNvPicPr>
          <p:nvPr/>
        </p:nvPicPr>
        <p:blipFill rotWithShape="1">
          <a:blip r:embed="rId5"/>
          <a:srcRect b="33364"/>
          <a:stretch>
            <a:fillRect/>
          </a:stretch>
        </p:blipFill>
        <p:spPr>
          <a:xfrm>
            <a:off x="2312366" y="4157108"/>
            <a:ext cx="819150" cy="1834304"/>
          </a:xfrm>
          <a:prstGeom prst="rect">
            <a:avLst/>
          </a:prstGeom>
        </p:spPr>
      </p:pic>
      <p:sp>
        <p:nvSpPr>
          <p:cNvPr id="1048746" name="TextBox 10"/>
          <p:cNvSpPr txBox="1"/>
          <p:nvPr/>
        </p:nvSpPr>
        <p:spPr>
          <a:xfrm>
            <a:off x="2312366" y="4869054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до 16 </a:t>
            </a:r>
            <a:r>
              <a:rPr lang="ru-RU" sz="1200" dirty="0" err="1" smtClean="0"/>
              <a:t>атм</a:t>
            </a:r>
            <a:endParaRPr lang="ru-RU" sz="1200" dirty="0"/>
          </a:p>
        </p:txBody>
      </p:sp>
      <p:sp>
        <p:nvSpPr>
          <p:cNvPr id="1048747" name="TextBox 163"/>
          <p:cNvSpPr txBox="1"/>
          <p:nvPr/>
        </p:nvSpPr>
        <p:spPr>
          <a:xfrm>
            <a:off x="2291323" y="5838391"/>
            <a:ext cx="3825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</a:t>
            </a:r>
            <a:r>
              <a:rPr lang="ru-RU" sz="1200" dirty="0" smtClean="0"/>
              <a:t>о 80 С</a:t>
            </a:r>
            <a:endParaRPr lang="ru-RU" sz="1200" dirty="0"/>
          </a:p>
        </p:txBody>
      </p:sp>
      <p:graphicFrame>
        <p:nvGraphicFramePr>
          <p:cNvPr id="4194317" name="Таблица 1189"/>
          <p:cNvGraphicFramePr>
            <a:graphicFrameLocks noGrp="1"/>
          </p:cNvGraphicFramePr>
          <p:nvPr/>
        </p:nvGraphicFramePr>
        <p:xfrm>
          <a:off x="4029887" y="1736268"/>
          <a:ext cx="4646569" cy="741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4199"/>
                <a:gridCol w="2377951"/>
                <a:gridCol w="118441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Артикул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РРЦ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32685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Бастион  7508145201</a:t>
                      </a:r>
                      <a:r>
                        <a:rPr lang="en-US" dirty="0" smtClean="0"/>
                        <a:t> ¾”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ru" dirty="0" smtClean="0"/>
                        <a:t>7700</a:t>
                      </a:r>
                      <a:r>
                        <a:rPr lang="ru-RU" dirty="0" smtClean="0"/>
                        <a:t>р.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748" name="TextBox 14"/>
          <p:cNvSpPr txBox="1"/>
          <p:nvPr/>
        </p:nvSpPr>
        <p:spPr>
          <a:xfrm>
            <a:off x="2281534" y="3787776"/>
            <a:ext cx="3535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диаметр  76 мм</a:t>
            </a:r>
            <a:endParaRPr lang="ru-RU" dirty="0"/>
          </a:p>
        </p:txBody>
      </p:sp>
      <p:sp>
        <p:nvSpPr>
          <p:cNvPr id="1048749" name="Прямоугольник 15"/>
          <p:cNvSpPr/>
          <p:nvPr/>
        </p:nvSpPr>
        <p:spPr>
          <a:xfrm>
            <a:off x="187336" y="3592884"/>
            <a:ext cx="725214" cy="1128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750" name="TextBox 16"/>
          <p:cNvSpPr txBox="1"/>
          <p:nvPr/>
        </p:nvSpPr>
        <p:spPr>
          <a:xfrm>
            <a:off x="4049467" y="3276164"/>
            <a:ext cx="4554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Позволяет контролировать давление на входе и выходе фильтра.</a:t>
            </a:r>
          </a:p>
        </p:txBody>
      </p:sp>
      <p:sp>
        <p:nvSpPr>
          <p:cNvPr id="1048751" name="TextBox 18"/>
          <p:cNvSpPr txBox="1"/>
          <p:nvPr/>
        </p:nvSpPr>
        <p:spPr>
          <a:xfrm>
            <a:off x="4597735" y="5742169"/>
            <a:ext cx="3535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комплекте подключение американка и фитинг 3/</a:t>
            </a:r>
            <a:r>
              <a:rPr lang="en-US" dirty="0" smtClean="0"/>
              <a:t>8</a:t>
            </a:r>
            <a:r>
              <a:rPr lang="ru-RU" dirty="0" smtClean="0"/>
              <a:t>-</a:t>
            </a:r>
            <a:r>
              <a:rPr lang="en-US" dirty="0" smtClean="0"/>
              <a:t>JG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1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124744"/>
            <a:ext cx="2871465" cy="877900"/>
          </a:xfrm>
          <a:prstGeom prst="rect">
            <a:avLst/>
          </a:prstGeom>
        </p:spPr>
      </p:pic>
      <p:sp>
        <p:nvSpPr>
          <p:cNvPr id="1048766" name="Прямоугольник 8"/>
          <p:cNvSpPr/>
          <p:nvPr/>
        </p:nvSpPr>
        <p:spPr>
          <a:xfrm>
            <a:off x="2699792" y="2636912"/>
            <a:ext cx="144016" cy="936104"/>
          </a:xfrm>
          <a:prstGeom prst="rect">
            <a:avLst/>
          </a:prstGeom>
          <a:solidFill>
            <a:srgbClr val="00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767" name="Подзаголовок 2"/>
          <p:cNvSpPr txBox="1"/>
          <p:nvPr/>
        </p:nvSpPr>
        <p:spPr>
          <a:xfrm>
            <a:off x="3059832" y="2564904"/>
            <a:ext cx="3456384" cy="440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cap="all" dirty="0" smtClean="0">
                <a:solidFill>
                  <a:srgbClr val="008C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Спасибо!</a:t>
            </a:r>
            <a:endParaRPr lang="ru-RU" sz="2000" b="1" cap="all" dirty="0">
              <a:solidFill>
                <a:srgbClr val="008C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лавная">
  <a:themeElements>
    <a:clrScheme name="Другая 10">
      <a:dk1>
        <a:srgbClr val="008C00"/>
      </a:dk1>
      <a:lt1>
        <a:srgbClr val="FFFFFF"/>
      </a:lt1>
      <a:dk2>
        <a:srgbClr val="008C00"/>
      </a:dk2>
      <a:lt2>
        <a:srgbClr val="FFFFFF"/>
      </a:lt2>
      <a:accent1>
        <a:srgbClr val="A5A5A5"/>
      </a:accent1>
      <a:accent2>
        <a:srgbClr val="1EAA00"/>
      </a:accent2>
      <a:accent3>
        <a:srgbClr val="BFBFBF"/>
      </a:accent3>
      <a:accent4>
        <a:srgbClr val="0C9600"/>
      </a:accent4>
      <a:accent5>
        <a:srgbClr val="007A00"/>
      </a:accent5>
      <a:accent6>
        <a:srgbClr val="005000"/>
      </a:accent6>
      <a:hlink>
        <a:srgbClr val="00C0BB"/>
      </a:hlink>
      <a:folHlink>
        <a:srgbClr val="A5A5A5"/>
      </a:folHlink>
    </a:clrScheme>
    <a:fontScheme name="Другая 1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783</Words>
  <Application>Microsoft Office PowerPoint</Application>
  <PresentationFormat>Экран (4:3)</PresentationFormat>
  <Paragraphs>237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1_Специальное оформление</vt:lpstr>
      <vt:lpstr>Специальное оформление</vt:lpstr>
      <vt:lpstr>Главная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Дарья Степанова</dc:creator>
  <cp:lastModifiedBy>Наталья Лазарева</cp:lastModifiedBy>
  <cp:revision>3</cp:revision>
  <dcterms:created xsi:type="dcterms:W3CDTF">2017-05-23T21:08:18Z</dcterms:created>
  <dcterms:modified xsi:type="dcterms:W3CDTF">2025-06-20T11:51:15Z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4f1843e6b539492d84bcbe388c9885d0</vt:lpwstr>
  </property>
</Properties>
</file>